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3" r:id="rId2"/>
    <p:sldMasterId id="2147483678" r:id="rId3"/>
    <p:sldMasterId id="2147483690" r:id="rId4"/>
    <p:sldMasterId id="2147483702" r:id="rId5"/>
    <p:sldMasterId id="2147483717" r:id="rId6"/>
    <p:sldMasterId id="2147483729" r:id="rId7"/>
    <p:sldMasterId id="2147483741" r:id="rId8"/>
  </p:sldMasterIdLst>
  <p:notesMasterIdLst>
    <p:notesMasterId r:id="rId36"/>
  </p:notesMasterIdLst>
  <p:handoutMasterIdLst>
    <p:handoutMasterId r:id="rId37"/>
  </p:handoutMasterIdLst>
  <p:sldIdLst>
    <p:sldId id="360" r:id="rId9"/>
    <p:sldId id="15000223" r:id="rId10"/>
    <p:sldId id="15000145" r:id="rId11"/>
    <p:sldId id="16265139" r:id="rId12"/>
    <p:sldId id="16265140" r:id="rId13"/>
    <p:sldId id="16265141" r:id="rId14"/>
    <p:sldId id="16265142" r:id="rId15"/>
    <p:sldId id="16265143" r:id="rId16"/>
    <p:sldId id="16265144" r:id="rId17"/>
    <p:sldId id="16265145" r:id="rId18"/>
    <p:sldId id="16265146" r:id="rId19"/>
    <p:sldId id="16265147" r:id="rId20"/>
    <p:sldId id="16265148" r:id="rId21"/>
    <p:sldId id="16265149" r:id="rId22"/>
    <p:sldId id="16265152" r:id="rId23"/>
    <p:sldId id="16265153" r:id="rId24"/>
    <p:sldId id="16265154" r:id="rId25"/>
    <p:sldId id="16265155" r:id="rId26"/>
    <p:sldId id="16265156" r:id="rId27"/>
    <p:sldId id="16265157" r:id="rId28"/>
    <p:sldId id="16265158" r:id="rId29"/>
    <p:sldId id="16265159" r:id="rId30"/>
    <p:sldId id="16265160" r:id="rId31"/>
    <p:sldId id="16265161" r:id="rId32"/>
    <p:sldId id="16265162" r:id="rId33"/>
    <p:sldId id="16265163" r:id="rId34"/>
    <p:sldId id="16265164" r:id="rId3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ttany Soto" initials="B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A568D2"/>
    <a:srgbClr val="F9F9F9"/>
    <a:srgbClr val="F3F3F3"/>
    <a:srgbClr val="A5B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00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urva Khopkar" userId="b04c42a0-bdf6-4ec1-8212-81ed66e248e5" providerId="ADAL" clId="{1BCB3836-54AF-4DAF-9FC0-9DD42B8D7F0A}"/>
    <pc:docChg chg="undo custSel addSld delSld modSld">
      <pc:chgData name="Apurva Khopkar" userId="b04c42a0-bdf6-4ec1-8212-81ed66e248e5" providerId="ADAL" clId="{1BCB3836-54AF-4DAF-9FC0-9DD42B8D7F0A}" dt="2024-11-11T19:55:13.595" v="386" actId="2696"/>
      <pc:docMkLst>
        <pc:docMk/>
      </pc:docMkLst>
      <pc:sldChg chg="modSp mod">
        <pc:chgData name="Apurva Khopkar" userId="b04c42a0-bdf6-4ec1-8212-81ed66e248e5" providerId="ADAL" clId="{1BCB3836-54AF-4DAF-9FC0-9DD42B8D7F0A}" dt="2024-11-11T19:30:22.213" v="18" actId="255"/>
        <pc:sldMkLst>
          <pc:docMk/>
          <pc:sldMk cId="0" sldId="360"/>
        </pc:sldMkLst>
        <pc:spChg chg="mod">
          <ac:chgData name="Apurva Khopkar" userId="b04c42a0-bdf6-4ec1-8212-81ed66e248e5" providerId="ADAL" clId="{1BCB3836-54AF-4DAF-9FC0-9DD42B8D7F0A}" dt="2024-11-11T19:30:22.213" v="18" actId="255"/>
          <ac:spMkLst>
            <pc:docMk/>
            <pc:sldMk cId="0" sldId="360"/>
            <ac:spMk id="2" creationId="{00000000-0000-0000-0000-000000000000}"/>
          </ac:spMkLst>
        </pc:spChg>
      </pc:sldChg>
      <pc:sldChg chg="del">
        <pc:chgData name="Apurva Khopkar" userId="b04c42a0-bdf6-4ec1-8212-81ed66e248e5" providerId="ADAL" clId="{1BCB3836-54AF-4DAF-9FC0-9DD42B8D7F0A}" dt="2024-11-11T19:29:42.896" v="0" actId="2696"/>
        <pc:sldMkLst>
          <pc:docMk/>
          <pc:sldMk cId="3732697098" sldId="16265150"/>
        </pc:sldMkLst>
      </pc:sldChg>
      <pc:sldChg chg="del">
        <pc:chgData name="Apurva Khopkar" userId="b04c42a0-bdf6-4ec1-8212-81ed66e248e5" providerId="ADAL" clId="{1BCB3836-54AF-4DAF-9FC0-9DD42B8D7F0A}" dt="2024-11-11T19:29:47.716" v="1" actId="2696"/>
        <pc:sldMkLst>
          <pc:docMk/>
          <pc:sldMk cId="864529113" sldId="16265151"/>
        </pc:sldMkLst>
      </pc:sldChg>
      <pc:sldChg chg="delSp modSp new mod">
        <pc:chgData name="Apurva Khopkar" userId="b04c42a0-bdf6-4ec1-8212-81ed66e248e5" providerId="ADAL" clId="{1BCB3836-54AF-4DAF-9FC0-9DD42B8D7F0A}" dt="2024-11-11T19:53:39.871" v="345" actId="5793"/>
        <pc:sldMkLst>
          <pc:docMk/>
          <pc:sldMk cId="810396720" sldId="16265164"/>
        </pc:sldMkLst>
        <pc:spChg chg="mod">
          <ac:chgData name="Apurva Khopkar" userId="b04c42a0-bdf6-4ec1-8212-81ed66e248e5" providerId="ADAL" clId="{1BCB3836-54AF-4DAF-9FC0-9DD42B8D7F0A}" dt="2024-11-11T19:33:39.754" v="78" actId="20577"/>
          <ac:spMkLst>
            <pc:docMk/>
            <pc:sldMk cId="810396720" sldId="16265164"/>
            <ac:spMk id="2" creationId="{E66FC479-E105-F33C-E9D7-655F209B1175}"/>
          </ac:spMkLst>
        </pc:spChg>
        <pc:spChg chg="mod">
          <ac:chgData name="Apurva Khopkar" userId="b04c42a0-bdf6-4ec1-8212-81ed66e248e5" providerId="ADAL" clId="{1BCB3836-54AF-4DAF-9FC0-9DD42B8D7F0A}" dt="2024-11-11T19:53:39.871" v="345" actId="5793"/>
          <ac:spMkLst>
            <pc:docMk/>
            <pc:sldMk cId="810396720" sldId="16265164"/>
            <ac:spMk id="3" creationId="{295D0BA6-988B-BBFD-9842-6F3114B725C2}"/>
          </ac:spMkLst>
        </pc:spChg>
        <pc:spChg chg="del">
          <ac:chgData name="Apurva Khopkar" userId="b04c42a0-bdf6-4ec1-8212-81ed66e248e5" providerId="ADAL" clId="{1BCB3836-54AF-4DAF-9FC0-9DD42B8D7F0A}" dt="2024-11-11T19:33:45.064" v="79" actId="21"/>
          <ac:spMkLst>
            <pc:docMk/>
            <pc:sldMk cId="810396720" sldId="16265164"/>
            <ac:spMk id="4" creationId="{15CA9AA4-483C-876A-0582-A7876B16B502}"/>
          </ac:spMkLst>
        </pc:spChg>
      </pc:sldChg>
      <pc:sldChg chg="addSp delSp modSp new del mod">
        <pc:chgData name="Apurva Khopkar" userId="b04c42a0-bdf6-4ec1-8212-81ed66e248e5" providerId="ADAL" clId="{1BCB3836-54AF-4DAF-9FC0-9DD42B8D7F0A}" dt="2024-11-11T19:55:13.595" v="386" actId="2696"/>
        <pc:sldMkLst>
          <pc:docMk/>
          <pc:sldMk cId="3870596191" sldId="16265165"/>
        </pc:sldMkLst>
        <pc:spChg chg="add del mod">
          <ac:chgData name="Apurva Khopkar" userId="b04c42a0-bdf6-4ec1-8212-81ed66e248e5" providerId="ADAL" clId="{1BCB3836-54AF-4DAF-9FC0-9DD42B8D7F0A}" dt="2024-11-11T19:55:11.643" v="385" actId="20577"/>
          <ac:spMkLst>
            <pc:docMk/>
            <pc:sldMk cId="3870596191" sldId="16265165"/>
            <ac:spMk id="3" creationId="{208C438D-9D91-03FD-0A07-6975A97C6C7D}"/>
          </ac:spMkLst>
        </pc:spChg>
        <pc:spChg chg="del">
          <ac:chgData name="Apurva Khopkar" userId="b04c42a0-bdf6-4ec1-8212-81ed66e248e5" providerId="ADAL" clId="{1BCB3836-54AF-4DAF-9FC0-9DD42B8D7F0A}" dt="2024-11-11T19:53:50.943" v="347" actId="21"/>
          <ac:spMkLst>
            <pc:docMk/>
            <pc:sldMk cId="3870596191" sldId="16265165"/>
            <ac:spMk id="4" creationId="{FBDC6618-4413-0FC1-E15D-776C944DD49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81A398-F072-4116-9F5C-6AAF894D433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D54BB97-EAB8-4C54-A85C-8CAB9036FE54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Client</a:t>
          </a:r>
        </a:p>
      </dgm:t>
    </dgm:pt>
    <dgm:pt modelId="{3F2DFC09-D9CF-4A28-908E-D150A3ECA61F}" type="parTrans" cxnId="{CA9BDD63-993D-42B8-8F94-D1ABC6189266}">
      <dgm:prSet/>
      <dgm:spPr/>
      <dgm:t>
        <a:bodyPr/>
        <a:lstStyle/>
        <a:p>
          <a:endParaRPr lang="en-US"/>
        </a:p>
      </dgm:t>
    </dgm:pt>
    <dgm:pt modelId="{7FE0EFC9-22C3-44AC-AD0D-7FC25B477C81}" type="sibTrans" cxnId="{CA9BDD63-993D-42B8-8F94-D1ABC6189266}">
      <dgm:prSet/>
      <dgm:spPr/>
      <dgm:t>
        <a:bodyPr/>
        <a:lstStyle/>
        <a:p>
          <a:endParaRPr lang="en-US"/>
        </a:p>
      </dgm:t>
    </dgm:pt>
    <dgm:pt modelId="{CE901C8A-0353-4588-892B-C89164ADB70E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Factory</a:t>
          </a:r>
        </a:p>
      </dgm:t>
    </dgm:pt>
    <dgm:pt modelId="{7D451552-10DE-4F33-B567-D4349E85F289}" type="parTrans" cxnId="{CBE75A4C-85C0-4D06-ABDF-952BE2030D22}">
      <dgm:prSet/>
      <dgm:spPr/>
      <dgm:t>
        <a:bodyPr/>
        <a:lstStyle/>
        <a:p>
          <a:endParaRPr lang="en-US"/>
        </a:p>
      </dgm:t>
    </dgm:pt>
    <dgm:pt modelId="{404B3B79-6F44-48A7-BE92-1E0DD634A9C3}" type="sibTrans" cxnId="{CBE75A4C-85C0-4D06-ABDF-952BE2030D22}">
      <dgm:prSet/>
      <dgm:spPr/>
      <dgm:t>
        <a:bodyPr/>
        <a:lstStyle/>
        <a:p>
          <a:endParaRPr lang="en-US"/>
        </a:p>
      </dgm:t>
    </dgm:pt>
    <dgm:pt modelId="{8C79EC1A-1BC3-4C2D-9336-307FAF8B4F92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Product</a:t>
          </a:r>
        </a:p>
      </dgm:t>
    </dgm:pt>
    <dgm:pt modelId="{B5852B42-6CB7-4C50-99C4-DD0D1D9BE818}" type="parTrans" cxnId="{8BFB7249-BF46-40EE-A0AD-0ADDC2410316}">
      <dgm:prSet/>
      <dgm:spPr/>
      <dgm:t>
        <a:bodyPr/>
        <a:lstStyle/>
        <a:p>
          <a:endParaRPr lang="en-US"/>
        </a:p>
      </dgm:t>
    </dgm:pt>
    <dgm:pt modelId="{B55DD54F-23DE-449A-81FA-AD701309A19A}" type="sibTrans" cxnId="{8BFB7249-BF46-40EE-A0AD-0ADDC2410316}">
      <dgm:prSet/>
      <dgm:spPr/>
      <dgm:t>
        <a:bodyPr/>
        <a:lstStyle/>
        <a:p>
          <a:endParaRPr lang="en-US"/>
        </a:p>
      </dgm:t>
    </dgm:pt>
    <dgm:pt modelId="{169C1999-86C4-4DC3-9B99-4BED7BA37F81}" type="pres">
      <dgm:prSet presAssocID="{8981A398-F072-4116-9F5C-6AAF894D433A}" presName="Name0" presStyleCnt="0">
        <dgm:presLayoutVars>
          <dgm:dir/>
          <dgm:resizeHandles val="exact"/>
        </dgm:presLayoutVars>
      </dgm:prSet>
      <dgm:spPr/>
    </dgm:pt>
    <dgm:pt modelId="{5F050721-E7BA-4C73-B45F-B69C8BCC16D5}" type="pres">
      <dgm:prSet presAssocID="{9D54BB97-EAB8-4C54-A85C-8CAB9036FE54}" presName="node" presStyleLbl="node1" presStyleIdx="0" presStyleCnt="3">
        <dgm:presLayoutVars>
          <dgm:bulletEnabled val="1"/>
        </dgm:presLayoutVars>
      </dgm:prSet>
      <dgm:spPr/>
    </dgm:pt>
    <dgm:pt modelId="{DD6C469F-DE3F-43D2-8953-36E5C03C28C7}" type="pres">
      <dgm:prSet presAssocID="{7FE0EFC9-22C3-44AC-AD0D-7FC25B477C81}" presName="sibTrans" presStyleLbl="sibTrans2D1" presStyleIdx="0" presStyleCnt="2"/>
      <dgm:spPr/>
    </dgm:pt>
    <dgm:pt modelId="{70A30FDA-05E2-423D-8FF9-5A7F81B5FDA0}" type="pres">
      <dgm:prSet presAssocID="{7FE0EFC9-22C3-44AC-AD0D-7FC25B477C81}" presName="connectorText" presStyleLbl="sibTrans2D1" presStyleIdx="0" presStyleCnt="2"/>
      <dgm:spPr/>
    </dgm:pt>
    <dgm:pt modelId="{CE8BE294-5E3C-4D82-BD27-D7F3577302FE}" type="pres">
      <dgm:prSet presAssocID="{CE901C8A-0353-4588-892B-C89164ADB70E}" presName="node" presStyleLbl="node1" presStyleIdx="1" presStyleCnt="3">
        <dgm:presLayoutVars>
          <dgm:bulletEnabled val="1"/>
        </dgm:presLayoutVars>
      </dgm:prSet>
      <dgm:spPr/>
    </dgm:pt>
    <dgm:pt modelId="{C5236A9D-4820-4884-9440-4A17CE51B573}" type="pres">
      <dgm:prSet presAssocID="{404B3B79-6F44-48A7-BE92-1E0DD634A9C3}" presName="sibTrans" presStyleLbl="sibTrans2D1" presStyleIdx="1" presStyleCnt="2"/>
      <dgm:spPr/>
    </dgm:pt>
    <dgm:pt modelId="{039CA0C2-9C27-4E7C-84E0-C14216C8ECF7}" type="pres">
      <dgm:prSet presAssocID="{404B3B79-6F44-48A7-BE92-1E0DD634A9C3}" presName="connectorText" presStyleLbl="sibTrans2D1" presStyleIdx="1" presStyleCnt="2"/>
      <dgm:spPr/>
    </dgm:pt>
    <dgm:pt modelId="{F84A7806-B7AD-4ABB-B483-4DD504BDA1BC}" type="pres">
      <dgm:prSet presAssocID="{8C79EC1A-1BC3-4C2D-9336-307FAF8B4F92}" presName="node" presStyleLbl="node1" presStyleIdx="2" presStyleCnt="3">
        <dgm:presLayoutVars>
          <dgm:bulletEnabled val="1"/>
        </dgm:presLayoutVars>
      </dgm:prSet>
      <dgm:spPr/>
    </dgm:pt>
  </dgm:ptLst>
  <dgm:cxnLst>
    <dgm:cxn modelId="{38B32206-3644-4C51-A386-591085CA2913}" type="presOf" srcId="{404B3B79-6F44-48A7-BE92-1E0DD634A9C3}" destId="{C5236A9D-4820-4884-9440-4A17CE51B573}" srcOrd="0" destOrd="0" presId="urn:microsoft.com/office/officeart/2005/8/layout/process1"/>
    <dgm:cxn modelId="{0564841D-3506-4625-B2D7-C43C7DE4943A}" type="presOf" srcId="{404B3B79-6F44-48A7-BE92-1E0DD634A9C3}" destId="{039CA0C2-9C27-4E7C-84E0-C14216C8ECF7}" srcOrd="1" destOrd="0" presId="urn:microsoft.com/office/officeart/2005/8/layout/process1"/>
    <dgm:cxn modelId="{CA239625-F8EB-4788-8B5A-4CC306F13320}" type="presOf" srcId="{7FE0EFC9-22C3-44AC-AD0D-7FC25B477C81}" destId="{70A30FDA-05E2-423D-8FF9-5A7F81B5FDA0}" srcOrd="1" destOrd="0" presId="urn:microsoft.com/office/officeart/2005/8/layout/process1"/>
    <dgm:cxn modelId="{64B09B5B-DBF1-4935-B86A-8384C9257127}" type="presOf" srcId="{7FE0EFC9-22C3-44AC-AD0D-7FC25B477C81}" destId="{DD6C469F-DE3F-43D2-8953-36E5C03C28C7}" srcOrd="0" destOrd="0" presId="urn:microsoft.com/office/officeart/2005/8/layout/process1"/>
    <dgm:cxn modelId="{CA9BDD63-993D-42B8-8F94-D1ABC6189266}" srcId="{8981A398-F072-4116-9F5C-6AAF894D433A}" destId="{9D54BB97-EAB8-4C54-A85C-8CAB9036FE54}" srcOrd="0" destOrd="0" parTransId="{3F2DFC09-D9CF-4A28-908E-D150A3ECA61F}" sibTransId="{7FE0EFC9-22C3-44AC-AD0D-7FC25B477C81}"/>
    <dgm:cxn modelId="{8BFB7249-BF46-40EE-A0AD-0ADDC2410316}" srcId="{8981A398-F072-4116-9F5C-6AAF894D433A}" destId="{8C79EC1A-1BC3-4C2D-9336-307FAF8B4F92}" srcOrd="2" destOrd="0" parTransId="{B5852B42-6CB7-4C50-99C4-DD0D1D9BE818}" sibTransId="{B55DD54F-23DE-449A-81FA-AD701309A19A}"/>
    <dgm:cxn modelId="{CBE75A4C-85C0-4D06-ABDF-952BE2030D22}" srcId="{8981A398-F072-4116-9F5C-6AAF894D433A}" destId="{CE901C8A-0353-4588-892B-C89164ADB70E}" srcOrd="1" destOrd="0" parTransId="{7D451552-10DE-4F33-B567-D4349E85F289}" sibTransId="{404B3B79-6F44-48A7-BE92-1E0DD634A9C3}"/>
    <dgm:cxn modelId="{0E57A698-00F5-4096-916D-652B3AF353CE}" type="presOf" srcId="{9D54BB97-EAB8-4C54-A85C-8CAB9036FE54}" destId="{5F050721-E7BA-4C73-B45F-B69C8BCC16D5}" srcOrd="0" destOrd="0" presId="urn:microsoft.com/office/officeart/2005/8/layout/process1"/>
    <dgm:cxn modelId="{D294899C-A8F5-4FBB-8990-4640B9583C7A}" type="presOf" srcId="{8981A398-F072-4116-9F5C-6AAF894D433A}" destId="{169C1999-86C4-4DC3-9B99-4BED7BA37F81}" srcOrd="0" destOrd="0" presId="urn:microsoft.com/office/officeart/2005/8/layout/process1"/>
    <dgm:cxn modelId="{5ED2EAE5-2BED-460E-8255-AFBDD805419E}" type="presOf" srcId="{8C79EC1A-1BC3-4C2D-9336-307FAF8B4F92}" destId="{F84A7806-B7AD-4ABB-B483-4DD504BDA1BC}" srcOrd="0" destOrd="0" presId="urn:microsoft.com/office/officeart/2005/8/layout/process1"/>
    <dgm:cxn modelId="{DA669FF3-34DE-4C69-AAF0-48BC2FFD2EB5}" type="presOf" srcId="{CE901C8A-0353-4588-892B-C89164ADB70E}" destId="{CE8BE294-5E3C-4D82-BD27-D7F3577302FE}" srcOrd="0" destOrd="0" presId="urn:microsoft.com/office/officeart/2005/8/layout/process1"/>
    <dgm:cxn modelId="{EF1D4F3D-5DA4-433B-9A1D-33438AED11BF}" type="presParOf" srcId="{169C1999-86C4-4DC3-9B99-4BED7BA37F81}" destId="{5F050721-E7BA-4C73-B45F-B69C8BCC16D5}" srcOrd="0" destOrd="0" presId="urn:microsoft.com/office/officeart/2005/8/layout/process1"/>
    <dgm:cxn modelId="{5F861760-DD8E-46CA-B4A0-223208F96E30}" type="presParOf" srcId="{169C1999-86C4-4DC3-9B99-4BED7BA37F81}" destId="{DD6C469F-DE3F-43D2-8953-36E5C03C28C7}" srcOrd="1" destOrd="0" presId="urn:microsoft.com/office/officeart/2005/8/layout/process1"/>
    <dgm:cxn modelId="{8475D08A-A898-447A-B261-32DD4691B886}" type="presParOf" srcId="{DD6C469F-DE3F-43D2-8953-36E5C03C28C7}" destId="{70A30FDA-05E2-423D-8FF9-5A7F81B5FDA0}" srcOrd="0" destOrd="0" presId="urn:microsoft.com/office/officeart/2005/8/layout/process1"/>
    <dgm:cxn modelId="{8E8B5199-212E-4738-9BEF-889994EDC7D7}" type="presParOf" srcId="{169C1999-86C4-4DC3-9B99-4BED7BA37F81}" destId="{CE8BE294-5E3C-4D82-BD27-D7F3577302FE}" srcOrd="2" destOrd="0" presId="urn:microsoft.com/office/officeart/2005/8/layout/process1"/>
    <dgm:cxn modelId="{6F8FBBC2-4C83-440C-A53D-A07092533F79}" type="presParOf" srcId="{169C1999-86C4-4DC3-9B99-4BED7BA37F81}" destId="{C5236A9D-4820-4884-9440-4A17CE51B573}" srcOrd="3" destOrd="0" presId="urn:microsoft.com/office/officeart/2005/8/layout/process1"/>
    <dgm:cxn modelId="{527848AB-592F-4113-9E01-C143293B1902}" type="presParOf" srcId="{C5236A9D-4820-4884-9440-4A17CE51B573}" destId="{039CA0C2-9C27-4E7C-84E0-C14216C8ECF7}" srcOrd="0" destOrd="0" presId="urn:microsoft.com/office/officeart/2005/8/layout/process1"/>
    <dgm:cxn modelId="{83C31CB8-22F9-43D0-BCCC-136FA6D2CA68}" type="presParOf" srcId="{169C1999-86C4-4DC3-9B99-4BED7BA37F81}" destId="{F84A7806-B7AD-4ABB-B483-4DD504BDA1B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50721-E7BA-4C73-B45F-B69C8BCC16D5}">
      <dsp:nvSpPr>
        <dsp:cNvPr id="0" name=""/>
        <dsp:cNvSpPr/>
      </dsp:nvSpPr>
      <dsp:spPr>
        <a:xfrm>
          <a:off x="5467" y="1350215"/>
          <a:ext cx="1634085" cy="98045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Client</a:t>
          </a:r>
        </a:p>
      </dsp:txBody>
      <dsp:txXfrm>
        <a:off x="34183" y="1378931"/>
        <a:ext cx="1576653" cy="923019"/>
      </dsp:txXfrm>
    </dsp:sp>
    <dsp:sp modelId="{DD6C469F-DE3F-43D2-8953-36E5C03C28C7}">
      <dsp:nvSpPr>
        <dsp:cNvPr id="0" name=""/>
        <dsp:cNvSpPr/>
      </dsp:nvSpPr>
      <dsp:spPr>
        <a:xfrm>
          <a:off x="1802961" y="1637814"/>
          <a:ext cx="346426" cy="405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802961" y="1718865"/>
        <a:ext cx="242498" cy="243151"/>
      </dsp:txXfrm>
    </dsp:sp>
    <dsp:sp modelId="{CE8BE294-5E3C-4D82-BD27-D7F3577302FE}">
      <dsp:nvSpPr>
        <dsp:cNvPr id="0" name=""/>
        <dsp:cNvSpPr/>
      </dsp:nvSpPr>
      <dsp:spPr>
        <a:xfrm>
          <a:off x="2293187" y="1350215"/>
          <a:ext cx="1634085" cy="98045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Factory</a:t>
          </a:r>
        </a:p>
      </dsp:txBody>
      <dsp:txXfrm>
        <a:off x="2321903" y="1378931"/>
        <a:ext cx="1576653" cy="923019"/>
      </dsp:txXfrm>
    </dsp:sp>
    <dsp:sp modelId="{C5236A9D-4820-4884-9440-4A17CE51B573}">
      <dsp:nvSpPr>
        <dsp:cNvPr id="0" name=""/>
        <dsp:cNvSpPr/>
      </dsp:nvSpPr>
      <dsp:spPr>
        <a:xfrm>
          <a:off x="4090681" y="1637814"/>
          <a:ext cx="346426" cy="405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090681" y="1718865"/>
        <a:ext cx="242498" cy="243151"/>
      </dsp:txXfrm>
    </dsp:sp>
    <dsp:sp modelId="{F84A7806-B7AD-4ABB-B483-4DD504BDA1BC}">
      <dsp:nvSpPr>
        <dsp:cNvPr id="0" name=""/>
        <dsp:cNvSpPr/>
      </dsp:nvSpPr>
      <dsp:spPr>
        <a:xfrm>
          <a:off x="4580907" y="1350215"/>
          <a:ext cx="1634085" cy="98045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Product</a:t>
          </a:r>
        </a:p>
      </dsp:txBody>
      <dsp:txXfrm>
        <a:off x="4609623" y="1378931"/>
        <a:ext cx="1576653" cy="923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9AA47D3-D7EF-544D-A0EB-30BA74C98D31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3874869-D46B-F049-89AC-34FA6A8C1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C09A209-FCA2-9A45-B98A-E3271C01B02A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A37E0A3-ED73-4340-AE78-6A69A316340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presentation will walk you through a deep dive of NetBackup for Kubernetes in NetBackup 10.2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7E0A3-ED73-4340-AE78-6A69A316340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8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vi.tam/Desktop/Veritas%20Brand/Brand%20Refresh_12-03-19/Brand%20Refresh-PPT%20Template/New%20PPT%20Assets/Master%20Title-Content%20Pages-Grey%20Diamond.png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8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vi.tam/Desktop/Veritas%20Brand/Brand%20Refresh_12-03-19/Brand%20Refresh-PPT%20Template/New%20PPT%20Assets/Master%20Title-Content%20Pages-Grey%20Diamond.png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emf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8.emf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8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8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evi.tam/Desktop/Veritas%20Brand/Brand%20Refresh_12-03-19/Brand%20Refresh-PPT%20Template/New%20PPT%20Assets/Master%20Title-Content%20Pages-Grey%20Diamond.png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8.emf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: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1428750"/>
            <a:ext cx="70104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1120" y="1853205"/>
            <a:ext cx="5161280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0032" y="4118136"/>
            <a:ext cx="4712367" cy="8422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: Tunn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1700" y="2179786"/>
            <a:ext cx="4940300" cy="28191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8525" y="6244467"/>
            <a:ext cx="7915454" cy="46679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Copyright © 2021 Veritas Technologies, LLC. All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rights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reserved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. </a:t>
            </a:r>
          </a:p>
          <a:p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provided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for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informational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purposes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only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and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intended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as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advertising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 All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warranties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relating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document,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either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express 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implied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, are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disclaimed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maximum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extent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allowed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by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law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subject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change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without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notice.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5062" y="2485024"/>
            <a:ext cx="3557337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: Clou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1700" y="2179786"/>
            <a:ext cx="4940300" cy="28191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8525" y="6244467"/>
            <a:ext cx="7915454" cy="46679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Copyright © 2021 Veritas Technologies, LLC. All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rights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reserved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. </a:t>
            </a:r>
          </a:p>
          <a:p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provided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for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informational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purposes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only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and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intended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as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advertising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 All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warranties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relating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document,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either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express 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implied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, are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disclaimed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maximum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extent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allowed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by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law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subject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change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without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notice.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5062" y="2485024"/>
            <a:ext cx="3557337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: Tec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1700" y="2179786"/>
            <a:ext cx="4940300" cy="28191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8525" y="6244467"/>
            <a:ext cx="7915454" cy="46679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Copyright © 2021 Veritas Technologies, LLC. All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rights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reserved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. </a:t>
            </a:r>
          </a:p>
          <a:p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provided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for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informational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purposes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only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and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intended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as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advertising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 All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warranties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relating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document,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either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express 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implied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, are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disclaimed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maximum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extent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allowed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by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law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subject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change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without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notice.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5062" y="2485024"/>
            <a:ext cx="3557337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: Peo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1700" y="2179786"/>
            <a:ext cx="4940300" cy="28191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8525" y="6244467"/>
            <a:ext cx="7915454" cy="46679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Copyright © 2021 Veritas Technologies, LLC. All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rights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reserved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. </a:t>
            </a:r>
          </a:p>
          <a:p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provided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for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informational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purposes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only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and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intended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as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advertising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 All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warranties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relating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document,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either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express 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implied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, are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disclaimed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maximum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extent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allowed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by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law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subject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change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without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notice.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5062" y="2485024"/>
            <a:ext cx="3557337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2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673352"/>
            <a:ext cx="10535322" cy="4361688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 marL="708660" indent="-342900">
              <a:buSzPct val="100000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buSzPct val="10000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buSzPct val="100000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buSzPct val="100000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673352"/>
            <a:ext cx="10535322" cy="429431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 marL="708660" indent="-342900"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832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832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2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839788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197601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04922"/>
            <a:ext cx="10515600" cy="971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76674" y="1732981"/>
            <a:ext cx="453968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674" y="2367137"/>
            <a:ext cx="4539686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34486" y="1732981"/>
            <a:ext cx="4570663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4486" y="2367137"/>
            <a:ext cx="4570663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Tunn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1428750"/>
            <a:ext cx="7010400" cy="4000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421120" y="1853205"/>
            <a:ext cx="5161280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870032" y="4118136"/>
            <a:ext cx="4712367" cy="8422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2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839788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197601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76674" y="1732981"/>
            <a:ext cx="453968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674" y="2367137"/>
            <a:ext cx="4539686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34486" y="1732981"/>
            <a:ext cx="4570663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4486" y="2367137"/>
            <a:ext cx="4570663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3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323243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4295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8120806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3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323243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4295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8120806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m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04922"/>
            <a:ext cx="10515600" cy="971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idx="1"/>
          </p:nvPr>
        </p:nvSpPr>
        <p:spPr>
          <a:xfrm>
            <a:off x="609600" y="1447799"/>
            <a:ext cx="7317266" cy="4392529"/>
          </a:xfrm>
        </p:spPr>
      </p:sp>
      <p:sp>
        <p:nvSpPr>
          <p:cNvPr id="16" name="Text Placeholder 9"/>
          <p:cNvSpPr>
            <a:spLocks noGrp="1"/>
          </p:cNvSpPr>
          <p:nvPr>
            <p:ph type="body" sz="half" idx="2"/>
          </p:nvPr>
        </p:nvSpPr>
        <p:spPr>
          <a:xfrm>
            <a:off x="8290561" y="1447800"/>
            <a:ext cx="3418597" cy="439252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idx="1"/>
          </p:nvPr>
        </p:nvSpPr>
        <p:spPr>
          <a:xfrm>
            <a:off x="639417" y="1655784"/>
            <a:ext cx="7317266" cy="4392529"/>
          </a:xfrm>
        </p:spPr>
      </p:sp>
      <p:sp>
        <p:nvSpPr>
          <p:cNvPr id="6" name="Text Placeholder 9"/>
          <p:cNvSpPr>
            <a:spLocks noGrp="1"/>
          </p:cNvSpPr>
          <p:nvPr>
            <p:ph type="body" sz="half" idx="2"/>
          </p:nvPr>
        </p:nvSpPr>
        <p:spPr>
          <a:xfrm>
            <a:off x="8320378" y="1655785"/>
            <a:ext cx="3418597" cy="439252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8339" y="1124806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3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839789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4417972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2" name="Rounded Rectangle 21"/>
          <p:cNvSpPr/>
          <p:nvPr userDrawn="1"/>
        </p:nvSpPr>
        <p:spPr bwMode="auto">
          <a:xfrm>
            <a:off x="7996156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8545" y="1732981"/>
            <a:ext cx="2793749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8545" y="2367137"/>
            <a:ext cx="2793749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70927" y="1732981"/>
            <a:ext cx="285014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0927" y="2367137"/>
            <a:ext cx="2850146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8250699" y="2320131"/>
            <a:ext cx="2850146" cy="3450308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50292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8250699" y="1732981"/>
            <a:ext cx="2850146" cy="46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Tx/>
              <a:buNone/>
              <a:defRPr lang="en-US"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4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2277169" cy="4542869"/>
          </a:xfrm>
          <a:prstGeom prst="rect">
            <a:avLst/>
          </a:prstGeom>
        </p:spPr>
        <p:txBody>
          <a:bodyPr/>
          <a:lstStyle>
            <a:lvl1pPr marL="182880" indent="-182880">
              <a:defRPr sz="1800"/>
            </a:lvl1pPr>
            <a:lvl2pPr marL="43434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0292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78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6329723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 userDrawn="1">
            <p:ph sz="half" idx="14"/>
          </p:nvPr>
        </p:nvSpPr>
        <p:spPr>
          <a:xfrm>
            <a:off x="9079154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4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2277169" cy="4542869"/>
          </a:xfrm>
          <a:prstGeom prst="rect">
            <a:avLst/>
          </a:prstGeom>
        </p:spPr>
        <p:txBody>
          <a:bodyPr/>
          <a:lstStyle>
            <a:lvl1pPr marL="182880" indent="-182880">
              <a:defRPr sz="1800"/>
            </a:lvl1pPr>
            <a:lvl2pPr marL="43434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0292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78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6329723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 userDrawn="1">
            <p:ph sz="half" idx="14"/>
          </p:nvPr>
        </p:nvSpPr>
        <p:spPr>
          <a:xfrm>
            <a:off x="9079154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exture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589632" y="6428850"/>
            <a:ext cx="1408813" cy="27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4" y="1730610"/>
            <a:ext cx="4406370" cy="297179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05261"/>
            <a:ext cx="165100" cy="2222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Clou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1428750"/>
            <a:ext cx="7010400" cy="4000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421120" y="1853205"/>
            <a:ext cx="5161280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870032" y="4118136"/>
            <a:ext cx="4712367" cy="8422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Technology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1428750"/>
            <a:ext cx="7010400" cy="4000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421120" y="1853205"/>
            <a:ext cx="5161280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870032" y="4118136"/>
            <a:ext cx="4712367" cy="8422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3512673" y="649355"/>
            <a:ext cx="7988028" cy="5120640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83636" y="649355"/>
            <a:ext cx="7176260" cy="5127476"/>
          </a:xfrm>
        </p:spPr>
        <p:txBody>
          <a:bodyPr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en-US" sz="2000"/>
              <a:t>Item 1</a:t>
            </a:r>
          </a:p>
          <a:p>
            <a:pPr>
              <a:spcBef>
                <a:spcPts val="2400"/>
              </a:spcBef>
            </a:pPr>
            <a:r>
              <a:rPr lang="en-US" sz="2000"/>
              <a:t>Item 2</a:t>
            </a:r>
          </a:p>
          <a:p>
            <a:pPr>
              <a:spcBef>
                <a:spcPts val="2400"/>
              </a:spcBef>
            </a:pPr>
            <a:r>
              <a:rPr lang="en-US" sz="2000"/>
              <a:t>Item 3</a:t>
            </a:r>
          </a:p>
          <a:p>
            <a:pPr>
              <a:spcBef>
                <a:spcPts val="2400"/>
              </a:spcBef>
            </a:pPr>
            <a:r>
              <a:rPr lang="en-US" sz="2000"/>
              <a:t>Item 4</a:t>
            </a:r>
          </a:p>
          <a:p>
            <a:pPr>
              <a:spcBef>
                <a:spcPts val="2400"/>
              </a:spcBef>
            </a:pPr>
            <a:r>
              <a:rPr lang="en-US" sz="2000"/>
              <a:t>Item 5</a:t>
            </a:r>
          </a:p>
          <a:p>
            <a:pPr>
              <a:spcBef>
                <a:spcPts val="2400"/>
              </a:spcBef>
            </a:pPr>
            <a:r>
              <a:rPr lang="en-US" sz="2000"/>
              <a:t>Item 6</a:t>
            </a:r>
          </a:p>
        </p:txBody>
      </p:sp>
      <p:pic>
        <p:nvPicPr>
          <p:cNvPr id="15" name="Graphic 14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2673" y="603635"/>
            <a:ext cx="120809" cy="521208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32104" y="656191"/>
            <a:ext cx="2471452" cy="5120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Agenda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503947"/>
            <a:ext cx="10535322" cy="46730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963" y="1399822"/>
            <a:ext cx="7897997" cy="27996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i="0">
                <a:solidFill>
                  <a:schemeClr val="tx2"/>
                </a:solidFill>
              </a:defRPr>
            </a:lvl1pPr>
          </a:lstStyle>
          <a:p>
            <a:r>
              <a:rPr lang="en-US"/>
              <a:t>This is a sample quote slide. Type a brief quotation inside this textbox. Add a close quote mark at the end of the quotation.”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20962" y="4361752"/>
            <a:ext cx="7897998" cy="37490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470063" y="1703855"/>
            <a:ext cx="737381" cy="53148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i="0">
                <a:solidFill>
                  <a:schemeClr val="accent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“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20950" y="4745175"/>
            <a:ext cx="7897813" cy="428625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Title, Company Name</a:t>
            </a:r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Headsh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963" y="1399823"/>
            <a:ext cx="7897997" cy="247367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i="0">
                <a:solidFill>
                  <a:schemeClr val="tx2"/>
                </a:solidFill>
              </a:defRPr>
            </a:lvl1pPr>
          </a:lstStyle>
          <a:p>
            <a:r>
              <a:rPr lang="en-US"/>
              <a:t>This is a sample quote slide. Type a brief quotation inside this textbox. Add a close quote mark at the end of the quotation.”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29162" y="4412552"/>
            <a:ext cx="5789798" cy="37490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470063" y="1703855"/>
            <a:ext cx="737381" cy="53148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i="0">
                <a:solidFill>
                  <a:schemeClr val="accent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“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29150" y="4795975"/>
            <a:ext cx="5789799" cy="428625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Title, Company Name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2520963" y="3894287"/>
            <a:ext cx="1727187" cy="1727187"/>
          </a:xfrm>
          <a:prstGeom prst="roundRect">
            <a:avLst>
              <a:gd name="adj" fmla="val 8993"/>
            </a:avLst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headshot</a:t>
            </a:r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r:link="rId3" cstate="email"/>
          <a:srcRect/>
          <a:stretch>
            <a:fillRect/>
          </a:stretch>
        </p:blipFill>
        <p:spPr>
          <a:xfrm>
            <a:off x="7144" y="0"/>
            <a:ext cx="12182473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0694" y="3678095"/>
            <a:ext cx="10548281" cy="6643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9672081" y="6132798"/>
            <a:ext cx="2056894" cy="400816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181408" y="1844676"/>
            <a:ext cx="10548281" cy="14779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r">
              <a:buNone/>
              <a:defRPr sz="3200" b="1" i="0" spc="-100">
                <a:latin typeface="Arial" panose="020B0604020202020204" pitchFamily="34" charset="0"/>
                <a:ea typeface="Polaris Medium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9600" y="6350734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4361686" y="6350734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1117601" y="6350734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Copyright © 2022 Veritas Technologies, LLC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2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17600" y="1199358"/>
            <a:ext cx="10591558" cy="3321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pPr lvl="0"/>
            <a:r>
              <a:t>Click to </a:t>
            </a:r>
            <a:r>
              <a:rPr lang="en-US"/>
              <a:t>add subtitle</a:t>
            </a:r>
          </a:p>
        </p:txBody>
      </p:sp>
      <p:sp>
        <p:nvSpPr>
          <p:cNvPr id="10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108160" y="1859280"/>
            <a:ext cx="10610438" cy="4133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Date Placeholder 6"/>
          <p:cNvSpPr>
            <a:spLocks noGrp="1"/>
          </p:cNvSpPr>
          <p:nvPr>
            <p:ph type="dt" sz="half" idx="2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" y="1447799"/>
            <a:ext cx="7317266" cy="4392529"/>
          </a:xfrm>
          <a:prstGeom prst="rect">
            <a:avLst/>
          </a:prstGeom>
          <a:solidFill>
            <a:schemeClr val="bg2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0561" y="1447800"/>
            <a:ext cx="3418597" cy="4392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1" y="1447801"/>
            <a:ext cx="6807675" cy="4392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0561" y="1447801"/>
            <a:ext cx="3329868" cy="43925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People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1428750"/>
            <a:ext cx="7010400" cy="4000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421120" y="1853205"/>
            <a:ext cx="5161280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870032" y="4118136"/>
            <a:ext cx="4712367" cy="8422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exture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589632" y="6428850"/>
            <a:ext cx="1408813" cy="27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4" y="1730610"/>
            <a:ext cx="4406370" cy="297179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05261"/>
            <a:ext cx="165100" cy="2222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673352"/>
            <a:ext cx="10535322" cy="4361688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 marL="708660" indent="-342900">
              <a:buSzPct val="100000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buSzPct val="10000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buSzPct val="100000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buSzPct val="100000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673352"/>
            <a:ext cx="10535322" cy="429431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 marL="708660" indent="-342900"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832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832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2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839788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197601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04922"/>
            <a:ext cx="10515600" cy="971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76674" y="1732981"/>
            <a:ext cx="453968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674" y="2367137"/>
            <a:ext cx="4539686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34486" y="1732981"/>
            <a:ext cx="4570663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4486" y="2367137"/>
            <a:ext cx="4570663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2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839788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197601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76674" y="1732981"/>
            <a:ext cx="453968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674" y="2367137"/>
            <a:ext cx="4539686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34486" y="1732981"/>
            <a:ext cx="4570663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4486" y="2367137"/>
            <a:ext cx="4570663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3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323243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4295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8120806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3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323243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4295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8120806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m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04922"/>
            <a:ext cx="10515600" cy="971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idx="1"/>
          </p:nvPr>
        </p:nvSpPr>
        <p:spPr>
          <a:xfrm>
            <a:off x="609600" y="1447799"/>
            <a:ext cx="7317266" cy="4392529"/>
          </a:xfrm>
        </p:spPr>
      </p:sp>
      <p:sp>
        <p:nvSpPr>
          <p:cNvPr id="16" name="Text Placeholder 9"/>
          <p:cNvSpPr>
            <a:spLocks noGrp="1"/>
          </p:cNvSpPr>
          <p:nvPr>
            <p:ph type="body" sz="half" idx="2"/>
          </p:nvPr>
        </p:nvSpPr>
        <p:spPr>
          <a:xfrm>
            <a:off x="8290561" y="1447800"/>
            <a:ext cx="3418597" cy="439252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exture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589632" y="6428850"/>
            <a:ext cx="1408813" cy="27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4" y="1730610"/>
            <a:ext cx="4406370" cy="297179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05261"/>
            <a:ext cx="165100" cy="2222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idx="1"/>
          </p:nvPr>
        </p:nvSpPr>
        <p:spPr>
          <a:xfrm>
            <a:off x="639417" y="1655784"/>
            <a:ext cx="7317266" cy="4392529"/>
          </a:xfrm>
        </p:spPr>
      </p:sp>
      <p:sp>
        <p:nvSpPr>
          <p:cNvPr id="6" name="Text Placeholder 9"/>
          <p:cNvSpPr>
            <a:spLocks noGrp="1"/>
          </p:cNvSpPr>
          <p:nvPr>
            <p:ph type="body" sz="half" idx="2"/>
          </p:nvPr>
        </p:nvSpPr>
        <p:spPr>
          <a:xfrm>
            <a:off x="8320378" y="1655785"/>
            <a:ext cx="3418597" cy="439252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8339" y="1124806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3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839789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4417972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2" name="Rounded Rectangle 21"/>
          <p:cNvSpPr/>
          <p:nvPr userDrawn="1"/>
        </p:nvSpPr>
        <p:spPr bwMode="auto">
          <a:xfrm>
            <a:off x="7996156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8545" y="1732981"/>
            <a:ext cx="2793749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8545" y="2367137"/>
            <a:ext cx="2793749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70927" y="1732981"/>
            <a:ext cx="285014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0927" y="2367137"/>
            <a:ext cx="2850146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8250699" y="2320131"/>
            <a:ext cx="2850146" cy="3450308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50292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8250699" y="1732981"/>
            <a:ext cx="2850146" cy="46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Tx/>
              <a:buNone/>
              <a:defRPr lang="en-US"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4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2277169" cy="4542869"/>
          </a:xfrm>
          <a:prstGeom prst="rect">
            <a:avLst/>
          </a:prstGeom>
        </p:spPr>
        <p:txBody>
          <a:bodyPr/>
          <a:lstStyle>
            <a:lvl1pPr marL="182880" indent="-182880">
              <a:defRPr sz="1800"/>
            </a:lvl1pPr>
            <a:lvl2pPr marL="43434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0292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78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6329723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 userDrawn="1">
            <p:ph sz="half" idx="14"/>
          </p:nvPr>
        </p:nvSpPr>
        <p:spPr>
          <a:xfrm>
            <a:off x="9079154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4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2277169" cy="4542869"/>
          </a:xfrm>
          <a:prstGeom prst="rect">
            <a:avLst/>
          </a:prstGeom>
        </p:spPr>
        <p:txBody>
          <a:bodyPr/>
          <a:lstStyle>
            <a:lvl1pPr marL="182880" indent="-182880">
              <a:defRPr sz="1800"/>
            </a:lvl1pPr>
            <a:lvl2pPr marL="43434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0292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78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6329723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 userDrawn="1">
            <p:ph sz="half" idx="14"/>
          </p:nvPr>
        </p:nvSpPr>
        <p:spPr>
          <a:xfrm>
            <a:off x="9079154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exture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589632" y="6428850"/>
            <a:ext cx="1408813" cy="27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4" y="1730610"/>
            <a:ext cx="4406370" cy="297179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05261"/>
            <a:ext cx="165100" cy="2222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3512673" y="649355"/>
            <a:ext cx="7988028" cy="5120640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83636" y="649355"/>
            <a:ext cx="7176260" cy="5127476"/>
          </a:xfrm>
        </p:spPr>
        <p:txBody>
          <a:bodyPr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en-US" sz="2000"/>
              <a:t>Item 1</a:t>
            </a:r>
          </a:p>
          <a:p>
            <a:pPr>
              <a:spcBef>
                <a:spcPts val="2400"/>
              </a:spcBef>
            </a:pPr>
            <a:r>
              <a:rPr lang="en-US" sz="2000"/>
              <a:t>Item 2</a:t>
            </a:r>
          </a:p>
          <a:p>
            <a:pPr>
              <a:spcBef>
                <a:spcPts val="2400"/>
              </a:spcBef>
            </a:pPr>
            <a:r>
              <a:rPr lang="en-US" sz="2000"/>
              <a:t>Item 3</a:t>
            </a:r>
          </a:p>
          <a:p>
            <a:pPr>
              <a:spcBef>
                <a:spcPts val="2400"/>
              </a:spcBef>
            </a:pPr>
            <a:r>
              <a:rPr lang="en-US" sz="2000"/>
              <a:t>Item 4</a:t>
            </a:r>
          </a:p>
          <a:p>
            <a:pPr>
              <a:spcBef>
                <a:spcPts val="2400"/>
              </a:spcBef>
            </a:pPr>
            <a:r>
              <a:rPr lang="en-US" sz="2000"/>
              <a:t>Item 5</a:t>
            </a:r>
          </a:p>
          <a:p>
            <a:pPr>
              <a:spcBef>
                <a:spcPts val="2400"/>
              </a:spcBef>
            </a:pPr>
            <a:r>
              <a:rPr lang="en-US" sz="2000"/>
              <a:t>Item 6</a:t>
            </a:r>
          </a:p>
        </p:txBody>
      </p:sp>
      <p:pic>
        <p:nvPicPr>
          <p:cNvPr id="15" name="Graphic 14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2673" y="603635"/>
            <a:ext cx="120809" cy="521208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32104" y="656191"/>
            <a:ext cx="2471452" cy="5120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Agenda</a:t>
            </a:r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503947"/>
            <a:ext cx="10535322" cy="46730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963" y="1399822"/>
            <a:ext cx="7897997" cy="27996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i="0">
                <a:solidFill>
                  <a:schemeClr val="tx2"/>
                </a:solidFill>
              </a:defRPr>
            </a:lvl1pPr>
          </a:lstStyle>
          <a:p>
            <a:r>
              <a:rPr lang="en-US"/>
              <a:t>This is a sample quote slide. Type a brief quotation inside this textbox. Add a close quote mark at the end of the quotation.”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20962" y="4361752"/>
            <a:ext cx="7897998" cy="37490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470063" y="1703855"/>
            <a:ext cx="737381" cy="53148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i="0">
                <a:solidFill>
                  <a:schemeClr val="accent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“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20950" y="4745175"/>
            <a:ext cx="7897813" cy="428625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Title, Company Name</a:t>
            </a:r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Headsh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963" y="1399823"/>
            <a:ext cx="7897997" cy="247367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i="0">
                <a:solidFill>
                  <a:schemeClr val="tx2"/>
                </a:solidFill>
              </a:defRPr>
            </a:lvl1pPr>
          </a:lstStyle>
          <a:p>
            <a:r>
              <a:rPr lang="en-US"/>
              <a:t>This is a sample quote slide. Type a brief quotation inside this textbox. Add a close quote mark at the end of the quotation.”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29162" y="4412552"/>
            <a:ext cx="5789798" cy="37490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470063" y="1703855"/>
            <a:ext cx="737381" cy="53148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i="0">
                <a:solidFill>
                  <a:schemeClr val="accent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“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29150" y="4795975"/>
            <a:ext cx="5789799" cy="428625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Title, Company Name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2520963" y="3894287"/>
            <a:ext cx="1727187" cy="1727187"/>
          </a:xfrm>
          <a:prstGeom prst="roundRect">
            <a:avLst>
              <a:gd name="adj" fmla="val 8993"/>
            </a:avLst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headshot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rip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589632" y="6428850"/>
            <a:ext cx="1408813" cy="27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2104" y="1730610"/>
            <a:ext cx="4406370" cy="297179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05261"/>
            <a:ext cx="165100" cy="2222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r:link="rId3" cstate="email"/>
          <a:srcRect/>
          <a:stretch>
            <a:fillRect/>
          </a:stretch>
        </p:blipFill>
        <p:spPr>
          <a:xfrm>
            <a:off x="7144" y="0"/>
            <a:ext cx="12182473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0694" y="3678095"/>
            <a:ext cx="10548281" cy="6643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9672081" y="6132798"/>
            <a:ext cx="2056894" cy="400816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181408" y="1844676"/>
            <a:ext cx="10548281" cy="14779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r">
              <a:buNone/>
              <a:defRPr sz="3200" b="1" i="0" spc="-100">
                <a:latin typeface="Arial" panose="020B0604020202020204" pitchFamily="34" charset="0"/>
                <a:ea typeface="Polaris Medium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9600" y="6350734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4361686" y="6350734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1117601" y="6350734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Copyright © 2022 Veritas Technologies, LLC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2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17600" y="1199358"/>
            <a:ext cx="10591558" cy="3321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pPr lvl="0"/>
            <a:r>
              <a:t>Click to </a:t>
            </a:r>
            <a:r>
              <a:rPr lang="en-US"/>
              <a:t>add subtitle</a:t>
            </a:r>
          </a:p>
        </p:txBody>
      </p:sp>
      <p:sp>
        <p:nvSpPr>
          <p:cNvPr id="10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108160" y="1859280"/>
            <a:ext cx="10610438" cy="4133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Date Placeholder 6"/>
          <p:cNvSpPr>
            <a:spLocks noGrp="1"/>
          </p:cNvSpPr>
          <p:nvPr>
            <p:ph type="dt" sz="half" idx="2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" y="1447799"/>
            <a:ext cx="7317266" cy="4392529"/>
          </a:xfrm>
          <a:prstGeom prst="rect">
            <a:avLst/>
          </a:prstGeom>
          <a:solidFill>
            <a:schemeClr val="bg2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0561" y="1447800"/>
            <a:ext cx="3418597" cy="4392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1" y="1447801"/>
            <a:ext cx="6807675" cy="4392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0561" y="1447801"/>
            <a:ext cx="3329868" cy="43925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3512673" y="649355"/>
            <a:ext cx="7988028" cy="5120640"/>
          </a:xfrm>
          <a:prstGeom prst="roundRect">
            <a:avLst>
              <a:gd name="adj" fmla="val 2137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83636" y="649355"/>
            <a:ext cx="7176260" cy="5127476"/>
          </a:xfrm>
        </p:spPr>
        <p:txBody>
          <a:bodyPr anchor="ctr">
            <a:noAutofit/>
          </a:bodyPr>
          <a:lstStyle/>
          <a:p>
            <a:pPr>
              <a:spcBef>
                <a:spcPts val="2400"/>
              </a:spcBef>
            </a:pPr>
            <a:r>
              <a:rPr lang="en-US" sz="2000"/>
              <a:t>Item 1</a:t>
            </a:r>
          </a:p>
          <a:p>
            <a:pPr>
              <a:spcBef>
                <a:spcPts val="2400"/>
              </a:spcBef>
            </a:pPr>
            <a:r>
              <a:rPr lang="en-US" sz="2000"/>
              <a:t>Item 2</a:t>
            </a:r>
          </a:p>
          <a:p>
            <a:pPr>
              <a:spcBef>
                <a:spcPts val="2400"/>
              </a:spcBef>
            </a:pPr>
            <a:r>
              <a:rPr lang="en-US" sz="2000"/>
              <a:t>Item 3</a:t>
            </a:r>
          </a:p>
          <a:p>
            <a:pPr>
              <a:spcBef>
                <a:spcPts val="2400"/>
              </a:spcBef>
            </a:pPr>
            <a:r>
              <a:rPr lang="en-US" sz="2000"/>
              <a:t>Item 4</a:t>
            </a:r>
          </a:p>
          <a:p>
            <a:pPr>
              <a:spcBef>
                <a:spcPts val="2400"/>
              </a:spcBef>
            </a:pPr>
            <a:r>
              <a:rPr lang="en-US" sz="2000"/>
              <a:t>Item 5</a:t>
            </a:r>
          </a:p>
          <a:p>
            <a:pPr>
              <a:spcBef>
                <a:spcPts val="2400"/>
              </a:spcBef>
            </a:pPr>
            <a:r>
              <a:rPr lang="en-US" sz="2000"/>
              <a:t>Item 6</a:t>
            </a:r>
          </a:p>
        </p:txBody>
      </p:sp>
      <p:pic>
        <p:nvPicPr>
          <p:cNvPr id="15" name="Graphic 14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2673" y="603635"/>
            <a:ext cx="120809" cy="521208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32104" y="656191"/>
            <a:ext cx="2471452" cy="51206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Agenda</a:t>
            </a:r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503947"/>
            <a:ext cx="10535322" cy="46730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963" y="1399822"/>
            <a:ext cx="7897997" cy="2799645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i="0">
                <a:solidFill>
                  <a:schemeClr val="tx2"/>
                </a:solidFill>
              </a:defRPr>
            </a:lvl1pPr>
          </a:lstStyle>
          <a:p>
            <a:r>
              <a:rPr lang="en-US"/>
              <a:t>This is a sample quote slide. Type a brief quotation inside this textbox. Add a close quote mark at the end of the quotation.”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20962" y="4361752"/>
            <a:ext cx="7897998" cy="37490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470063" y="1703855"/>
            <a:ext cx="737381" cy="53148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i="0">
                <a:solidFill>
                  <a:schemeClr val="accent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“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20950" y="4745175"/>
            <a:ext cx="7897813" cy="428625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Title, Company Name</a:t>
            </a:r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Headsh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963" y="1399823"/>
            <a:ext cx="7897997" cy="247367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i="0">
                <a:solidFill>
                  <a:schemeClr val="tx2"/>
                </a:solidFill>
              </a:defRPr>
            </a:lvl1pPr>
          </a:lstStyle>
          <a:p>
            <a:r>
              <a:rPr lang="en-US"/>
              <a:t>This is a sample quote slide. Type a brief quotation inside this textbox. Add a close quote mark at the end of the quotation.”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629162" y="4412552"/>
            <a:ext cx="5789798" cy="37490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Name of person quoted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 txBox="1"/>
          <p:nvPr userDrawn="1"/>
        </p:nvSpPr>
        <p:spPr>
          <a:xfrm>
            <a:off x="1470063" y="1703855"/>
            <a:ext cx="737381" cy="53148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i="0">
                <a:solidFill>
                  <a:schemeClr val="accent1"/>
                </a:solidFill>
                <a:latin typeface="Arial Black" panose="020B0A04020102020204" pitchFamily="34" charset="0"/>
                <a:cs typeface="Arial Black" panose="020B0A04020102020204" pitchFamily="34" charset="0"/>
              </a:rPr>
              <a:t>“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29150" y="4795975"/>
            <a:ext cx="5789799" cy="428625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Title, Company Name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2520963" y="3894287"/>
            <a:ext cx="1727187" cy="1727187"/>
          </a:xfrm>
          <a:prstGeom prst="roundRect">
            <a:avLst>
              <a:gd name="adj" fmla="val 8993"/>
            </a:avLst>
          </a:prstGeom>
          <a:solidFill>
            <a:schemeClr val="tx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headshot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589632" y="6428850"/>
            <a:ext cx="1408813" cy="27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32104" y="1730611"/>
            <a:ext cx="4578992" cy="2971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Appendix</a:t>
            </a:r>
          </a:p>
        </p:txBody>
      </p:sp>
      <p:pic>
        <p:nvPicPr>
          <p:cNvPr id="3" name="Graphic 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05261"/>
            <a:ext cx="165100" cy="2222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r:link="rId3" cstate="email"/>
          <a:srcRect/>
          <a:stretch>
            <a:fillRect/>
          </a:stretch>
        </p:blipFill>
        <p:spPr>
          <a:xfrm>
            <a:off x="7144" y="0"/>
            <a:ext cx="12182473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0694" y="3678095"/>
            <a:ext cx="10548281" cy="66432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9672081" y="6132798"/>
            <a:ext cx="2056894" cy="400816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181408" y="1844676"/>
            <a:ext cx="10548281" cy="1477963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r">
              <a:buNone/>
              <a:defRPr sz="3200" b="1" i="0" spc="-100">
                <a:latin typeface="Arial" panose="020B0604020202020204" pitchFamily="34" charset="0"/>
                <a:ea typeface="Polaris Medium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09600" y="6350734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4361686" y="6350734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1117601" y="6350734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Copyright © 2022 Veritas Technologies, LLC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6"/>
          <p:cNvSpPr>
            <a:spLocks noGrp="1"/>
          </p:cNvSpPr>
          <p:nvPr>
            <p:ph type="dt" sz="half" idx="2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17600" y="1199358"/>
            <a:ext cx="10591558" cy="3321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pPr lvl="0"/>
            <a:r>
              <a:t>Click to </a:t>
            </a:r>
            <a:r>
              <a:rPr lang="en-US"/>
              <a:t>add subtitle</a:t>
            </a:r>
          </a:p>
        </p:txBody>
      </p:sp>
      <p:sp>
        <p:nvSpPr>
          <p:cNvPr id="10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108160" y="1859280"/>
            <a:ext cx="10610438" cy="41331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Date Placeholder 6"/>
          <p:cNvSpPr>
            <a:spLocks noGrp="1"/>
          </p:cNvSpPr>
          <p:nvPr>
            <p:ph type="dt" sz="half" idx="2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9600" y="1447799"/>
            <a:ext cx="7317266" cy="4392529"/>
          </a:xfrm>
          <a:prstGeom prst="rect">
            <a:avLst/>
          </a:prstGeom>
          <a:solidFill>
            <a:schemeClr val="bg2"/>
          </a:solidFill>
        </p:spPr>
        <p:txBody>
          <a:bodyPr tIns="18288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0561" y="1447800"/>
            <a:ext cx="3418597" cy="43925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1" y="1447801"/>
            <a:ext cx="6807675" cy="4392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90561" y="1447801"/>
            <a:ext cx="3329868" cy="43925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20"/>
          <p:cNvSpPr>
            <a:spLocks noGrp="1"/>
          </p:cNvSpPr>
          <p:nvPr>
            <p:ph type="title"/>
          </p:nvPr>
        </p:nvSpPr>
        <p:spPr>
          <a:xfrm>
            <a:off x="1117601" y="304800"/>
            <a:ext cx="10591556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09600" y="6503222"/>
            <a:ext cx="406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fld id="{C1960183-D323-4677-9D78-78D1D39B002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4361686" y="6503222"/>
            <a:ext cx="1422400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117601" y="6503222"/>
            <a:ext cx="3101537" cy="202378"/>
          </a:xfrm>
          <a:prstGeom prst="rect">
            <a:avLst/>
          </a:prstGeom>
        </p:spPr>
        <p:txBody>
          <a:bodyPr/>
          <a:lstStyle>
            <a:lvl1pPr>
              <a:defRPr sz="900" b="0" i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Polaris Book Italic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673352"/>
            <a:ext cx="10535322" cy="4361688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 marL="708660" indent="-342900">
              <a:buSzPct val="100000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buSzPct val="10000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buSzPct val="100000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buSzPct val="100000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673352"/>
            <a:ext cx="10535322" cy="429431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 marL="708660" indent="-342900"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832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6832" y="1675049"/>
            <a:ext cx="500682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2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839788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197601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04922"/>
            <a:ext cx="10515600" cy="971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76674" y="1732981"/>
            <a:ext cx="453968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674" y="2367137"/>
            <a:ext cx="4539686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34486" y="1732981"/>
            <a:ext cx="4570663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4486" y="2367137"/>
            <a:ext cx="4570663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: 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1700" y="2179786"/>
            <a:ext cx="4940300" cy="281919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58525" y="6244467"/>
            <a:ext cx="7915454" cy="46679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Copyright © 2021 Veritas Technologies, LLC. All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rights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 </a:t>
            </a:r>
            <a:r>
              <a:rPr lang="fr-FR" sz="900" b="1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reserved</a:t>
            </a:r>
            <a:r>
              <a:rPr lang="fr-FR" sz="900" b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" panose="02000000000000000000" pitchFamily="2" charset="77"/>
              </a:rPr>
              <a:t>. </a:t>
            </a:r>
          </a:p>
          <a:p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provided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for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informational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purposes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only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and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intended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as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advertising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 All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warranties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relating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document,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either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express or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implied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, are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disclaimed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the maximum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extent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allowed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by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law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. The information in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this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document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is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subject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to change </a:t>
            </a:r>
            <a:r>
              <a:rPr lang="fr-FR" sz="900" b="0" err="1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without</a:t>
            </a:r>
            <a:r>
              <a:rPr lang="fr-FR" sz="900" b="0">
                <a:solidFill>
                  <a:schemeClr val="bg1"/>
                </a:solidFill>
                <a:latin typeface="+mn-lt"/>
                <a:ea typeface="Polaris Light Italic" panose="02000000000000000000" pitchFamily="2" charset="0"/>
                <a:cs typeface="Polaris Book Italic" panose="02000000000000000000" pitchFamily="2" charset="77"/>
              </a:rPr>
              <a:t> notice.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9916090" y="560467"/>
            <a:ext cx="1724111" cy="336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25062" y="2485024"/>
            <a:ext cx="3557337" cy="219275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2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839788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197601" y="1468708"/>
            <a:ext cx="5157787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76674" y="1732981"/>
            <a:ext cx="453968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674" y="2367137"/>
            <a:ext cx="4539686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534486" y="1732981"/>
            <a:ext cx="4570663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4486" y="2367137"/>
            <a:ext cx="4570663" cy="340330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3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323243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4295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8120806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3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3232439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74295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8120806" y="1675049"/>
            <a:ext cx="3242855" cy="4542869"/>
          </a:xfrm>
          <a:prstGeom prst="rect">
            <a:avLst/>
          </a:prstGeom>
        </p:spPr>
        <p:txBody>
          <a:bodyPr/>
          <a:lstStyle>
            <a:lvl2pPr marL="708660" indent="-342900"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m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04922"/>
            <a:ext cx="10515600" cy="97170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idx="1"/>
          </p:nvPr>
        </p:nvSpPr>
        <p:spPr>
          <a:xfrm>
            <a:off x="609600" y="1447799"/>
            <a:ext cx="7317266" cy="4392529"/>
          </a:xfrm>
        </p:spPr>
      </p:sp>
      <p:sp>
        <p:nvSpPr>
          <p:cNvPr id="16" name="Text Placeholder 9"/>
          <p:cNvSpPr>
            <a:spLocks noGrp="1"/>
          </p:cNvSpPr>
          <p:nvPr>
            <p:ph type="body" sz="half" idx="2"/>
          </p:nvPr>
        </p:nvSpPr>
        <p:spPr>
          <a:xfrm>
            <a:off x="8290561" y="1447800"/>
            <a:ext cx="3418597" cy="439252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idx="1"/>
          </p:nvPr>
        </p:nvSpPr>
        <p:spPr>
          <a:xfrm>
            <a:off x="639417" y="1655784"/>
            <a:ext cx="7317266" cy="4392529"/>
          </a:xfrm>
        </p:spPr>
      </p:sp>
      <p:sp>
        <p:nvSpPr>
          <p:cNvPr id="6" name="Text Placeholder 9"/>
          <p:cNvSpPr>
            <a:spLocks noGrp="1"/>
          </p:cNvSpPr>
          <p:nvPr>
            <p:ph type="body" sz="half" idx="2"/>
          </p:nvPr>
        </p:nvSpPr>
        <p:spPr>
          <a:xfrm>
            <a:off x="8320378" y="1655785"/>
            <a:ext cx="3418597" cy="439252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8339" y="1124806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3 Box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 userDrawn="1"/>
        </p:nvSpPr>
        <p:spPr bwMode="auto">
          <a:xfrm>
            <a:off x="839789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1" name="Rounded Rectangle 20"/>
          <p:cNvSpPr/>
          <p:nvPr userDrawn="1"/>
        </p:nvSpPr>
        <p:spPr bwMode="auto">
          <a:xfrm>
            <a:off x="4417972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22" name="Rounded Rectangle 21"/>
          <p:cNvSpPr/>
          <p:nvPr userDrawn="1"/>
        </p:nvSpPr>
        <p:spPr bwMode="auto">
          <a:xfrm>
            <a:off x="7996156" y="1468708"/>
            <a:ext cx="3359232" cy="4566004"/>
          </a:xfrm>
          <a:prstGeom prst="roundRect">
            <a:avLst>
              <a:gd name="adj" fmla="val 2979"/>
            </a:avLst>
          </a:prstGeom>
          <a:solidFill>
            <a:schemeClr val="bg1"/>
          </a:solidFill>
          <a:ln w="254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317500" dist="63500" dir="5400000" algn="ctr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>
              <a:solidFill>
                <a:schemeClr val="bg2">
                  <a:lumMod val="50000"/>
                </a:schemeClr>
              </a:solidFill>
              <a:latin typeface="Polaris Book" panose="02000000000000000000" pitchFamily="2" charset="7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8545" y="1732981"/>
            <a:ext cx="2793749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8545" y="2367137"/>
            <a:ext cx="2793749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70927" y="1732981"/>
            <a:ext cx="2850146" cy="4619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0927" y="2367137"/>
            <a:ext cx="2850146" cy="340330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8250699" y="2320131"/>
            <a:ext cx="2850146" cy="3450308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50292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8250699" y="1732981"/>
            <a:ext cx="2850146" cy="461963"/>
          </a:xfrm>
          <a:prstGeom prst="rect">
            <a:avLst/>
          </a:prstGeom>
        </p:spPr>
        <p:txBody>
          <a:bodyPr>
            <a:noAutofit/>
          </a:bodyPr>
          <a:lstStyle>
            <a:lvl1pPr>
              <a:buFontTx/>
              <a:buNone/>
              <a:defRPr lang="en-US"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4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2277169" cy="4542869"/>
          </a:xfrm>
          <a:prstGeom prst="rect">
            <a:avLst/>
          </a:prstGeom>
        </p:spPr>
        <p:txBody>
          <a:bodyPr/>
          <a:lstStyle>
            <a:lvl1pPr marL="182880" indent="-182880">
              <a:defRPr sz="1800"/>
            </a:lvl1pPr>
            <a:lvl2pPr marL="43434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0292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78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6329723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 userDrawn="1">
            <p:ph sz="half" idx="14"/>
          </p:nvPr>
        </p:nvSpPr>
        <p:spPr>
          <a:xfrm>
            <a:off x="9079154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ub 4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5049"/>
            <a:ext cx="2277169" cy="4542869"/>
          </a:xfrm>
          <a:prstGeom prst="rect">
            <a:avLst/>
          </a:prstGeom>
        </p:spPr>
        <p:txBody>
          <a:bodyPr/>
          <a:lstStyle>
            <a:lvl1pPr marL="182880" indent="-182880">
              <a:defRPr sz="1800"/>
            </a:lvl1pPr>
            <a:lvl2pPr marL="43434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0292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5780" indent="-16002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Content Placeholder 3"/>
          <p:cNvSpPr>
            <a:spLocks noGrp="1"/>
          </p:cNvSpPr>
          <p:nvPr>
            <p:ph sz="half" idx="13"/>
          </p:nvPr>
        </p:nvSpPr>
        <p:spPr>
          <a:xfrm>
            <a:off x="6329723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 userDrawn="1">
            <p:ph sz="half" idx="14"/>
          </p:nvPr>
        </p:nvSpPr>
        <p:spPr>
          <a:xfrm>
            <a:off x="9079154" y="1675049"/>
            <a:ext cx="2284507" cy="45428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8660" indent="-342900"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7270" indent="-28575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3030" indent="-285750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48790" indent="-285750"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28339" y="397043"/>
            <a:ext cx="10535322" cy="462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28339" y="890337"/>
            <a:ext cx="10535322" cy="3062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exture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>
          <a:xfrm>
            <a:off x="10589632" y="6428850"/>
            <a:ext cx="1408813" cy="27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4" y="1730610"/>
            <a:ext cx="4406370" cy="297179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/>
          <a:lstStyle/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05261"/>
            <a:ext cx="165100" cy="2222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7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17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17.pn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19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04966" y="6421246"/>
            <a:ext cx="107743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80000"/>
        <a:buFont typeface="Wingdings" panose="05000000000000000000" pitchFamily="2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339" y="1673352"/>
            <a:ext cx="10535322" cy="4361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800"/>
        </a:spcBef>
        <a:buClr>
          <a:srgbClr val="B3B3B4"/>
        </a:buClr>
        <a:buSzPct val="80000"/>
        <a:buFont typeface="Wingdings" panose="05000000000000000000" pitchFamily="2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7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08A04-FC67-824A-97AA-E80254D675D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B681C-9020-B545-A99B-AAAFC73212A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339" y="1673352"/>
            <a:ext cx="10535322" cy="46730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85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80000"/>
        <a:buFont typeface="Wingdings" panose="05000000000000000000" pitchFamily="2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339" y="1673352"/>
            <a:ext cx="10535322" cy="4361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800"/>
        </a:spcBef>
        <a:buClr>
          <a:srgbClr val="B3B3B4"/>
        </a:buClr>
        <a:buSzPct val="80000"/>
        <a:buFont typeface="Wingdings" panose="05000000000000000000" pitchFamily="2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7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339" y="1673352"/>
            <a:ext cx="10535322" cy="46730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85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80000"/>
        <a:buFont typeface="Wingdings" panose="05000000000000000000" pitchFamily="2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339" y="1673352"/>
            <a:ext cx="10535322" cy="46730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SzPct val="85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80000"/>
        <a:buFont typeface="Wingdings" panose="05000000000000000000" pitchFamily="2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 cstate="email"/>
          <a:srcRect/>
          <a:stretch>
            <a:fillRect/>
          </a:stretch>
        </p:blipFill>
        <p:spPr>
          <a:xfrm>
            <a:off x="-1577974" y="6369894"/>
            <a:ext cx="11996935" cy="374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 cstate="email"/>
          <a:stretch>
            <a:fillRect/>
          </a:stretch>
        </p:blipFill>
        <p:spPr>
          <a:xfrm>
            <a:off x="10583025" y="6428850"/>
            <a:ext cx="1422027" cy="277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339" y="306204"/>
            <a:ext cx="10535322" cy="9717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339" y="1673352"/>
            <a:ext cx="10535322" cy="4361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marL="708660" lvl="1" indent="-3429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B3B3B4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/>
              <a:t>Second level</a:t>
            </a:r>
          </a:p>
          <a:p>
            <a:pPr marL="1017270" lvl="2" indent="-285750" algn="l" defTabSz="914400" rtl="0" eaLnBrk="1" latinLnBrk="0" hangingPunct="1">
              <a:lnSpc>
                <a:spcPct val="90000"/>
              </a:lnSpc>
              <a:spcBef>
                <a:spcPts val="7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383030" lvl="3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748790" lvl="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3B3B4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3998" y="6426189"/>
            <a:ext cx="5692253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789" y="6426189"/>
            <a:ext cx="207926" cy="28877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A39E1BE-BEA9-3141-B1D0-D0662867DFF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1648" y="301752"/>
            <a:ext cx="544148" cy="969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08660" indent="-342900" algn="l" defTabSz="914400" rtl="0" eaLnBrk="1" latinLnBrk="0" hangingPunct="1">
        <a:lnSpc>
          <a:spcPct val="90000"/>
        </a:lnSpc>
        <a:spcBef>
          <a:spcPts val="800"/>
        </a:spcBef>
        <a:buClr>
          <a:srgbClr val="B3B3B4"/>
        </a:buClr>
        <a:buSzPct val="80000"/>
        <a:buFont typeface="Wingdings" panose="05000000000000000000" pitchFamily="2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017270" indent="-285750" algn="l" defTabSz="914400" rtl="0" eaLnBrk="1" latinLnBrk="0" hangingPunct="1">
        <a:lnSpc>
          <a:spcPct val="90000"/>
        </a:lnSpc>
        <a:spcBef>
          <a:spcPts val="700"/>
        </a:spcBef>
        <a:buClr>
          <a:srgbClr val="B3B3B4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38303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B3B3B4"/>
        </a:buClr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4392" y="2587903"/>
            <a:ext cx="6358424" cy="21927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/>
              <a:t>Design</a:t>
            </a:r>
            <a:r>
              <a:rPr lang="en-US" sz="2400" dirty="0"/>
              <a:t> </a:t>
            </a:r>
            <a:r>
              <a:rPr lang="en-US" sz="2800" dirty="0"/>
              <a:t>Patterns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Apurva Khopkar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8646-300F-2302-D1F0-9E105AC9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Factory design pattern…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6BA02-955E-3C36-7320-12B23893C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7911"/>
            <a:ext cx="10525461" cy="49400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C27B-4AC9-BFCE-3A56-3E35BCA2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A382E-ACF6-470F-5CBD-F41E04D8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50307-9717-7B20-420D-DFC66CAFF2FB}"/>
              </a:ext>
            </a:extLst>
          </p:cNvPr>
          <p:cNvSpPr/>
          <p:nvPr/>
        </p:nvSpPr>
        <p:spPr bwMode="auto">
          <a:xfrm>
            <a:off x="4772025" y="1295713"/>
            <a:ext cx="1565910" cy="6572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B36386-12C3-79F9-8B60-D8E771484DE1}"/>
              </a:ext>
            </a:extLst>
          </p:cNvPr>
          <p:cNvSpPr/>
          <p:nvPr/>
        </p:nvSpPr>
        <p:spPr bwMode="auto">
          <a:xfrm>
            <a:off x="1346834" y="2606045"/>
            <a:ext cx="2585085" cy="8436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AbstractFactory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CreateProductA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CreateProductB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90D9F6-151A-0A88-8633-81C0B9B6D273}"/>
              </a:ext>
            </a:extLst>
          </p:cNvPr>
          <p:cNvSpPr/>
          <p:nvPr/>
        </p:nvSpPr>
        <p:spPr bwMode="auto">
          <a:xfrm>
            <a:off x="838200" y="4698671"/>
            <a:ext cx="2322196" cy="8436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ConcreteFactory1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CreateProductA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CreateProductB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E8A61-C1F1-3DD4-4BCF-A58D3F570964}"/>
              </a:ext>
            </a:extLst>
          </p:cNvPr>
          <p:cNvSpPr/>
          <p:nvPr/>
        </p:nvSpPr>
        <p:spPr bwMode="auto">
          <a:xfrm>
            <a:off x="3332974" y="4693092"/>
            <a:ext cx="2322196" cy="8436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ConcreteFactory2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CreateProductA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285750" indent="-28575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CreateProductB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CFCF7-82ED-DD85-F8FB-EED32A9BE405}"/>
              </a:ext>
            </a:extLst>
          </p:cNvPr>
          <p:cNvSpPr/>
          <p:nvPr/>
        </p:nvSpPr>
        <p:spPr bwMode="auto">
          <a:xfrm>
            <a:off x="6337935" y="2255989"/>
            <a:ext cx="1988820" cy="6572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AbstractProductA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5F6F83-1182-25A6-4DFB-2EEA47A956F2}"/>
              </a:ext>
            </a:extLst>
          </p:cNvPr>
          <p:cNvSpPr/>
          <p:nvPr/>
        </p:nvSpPr>
        <p:spPr bwMode="auto">
          <a:xfrm>
            <a:off x="9302115" y="2255988"/>
            <a:ext cx="1988820" cy="6572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AbstractProductB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56FF0-BFE8-3092-31F0-1E6D7FE52717}"/>
              </a:ext>
            </a:extLst>
          </p:cNvPr>
          <p:cNvSpPr/>
          <p:nvPr/>
        </p:nvSpPr>
        <p:spPr bwMode="auto">
          <a:xfrm>
            <a:off x="6065519" y="3545103"/>
            <a:ext cx="1331815" cy="6138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A1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C4DA31-6EAF-62B7-822A-E6498D9CE548}"/>
              </a:ext>
            </a:extLst>
          </p:cNvPr>
          <p:cNvSpPr/>
          <p:nvPr/>
        </p:nvSpPr>
        <p:spPr bwMode="auto">
          <a:xfrm>
            <a:off x="7477967" y="3545102"/>
            <a:ext cx="1331815" cy="6138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A2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BAA267-9A7C-9F70-7C9C-748ABEA54229}"/>
              </a:ext>
            </a:extLst>
          </p:cNvPr>
          <p:cNvSpPr/>
          <p:nvPr/>
        </p:nvSpPr>
        <p:spPr bwMode="auto">
          <a:xfrm>
            <a:off x="9199025" y="3545101"/>
            <a:ext cx="1331815" cy="6138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B1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AC0B1C-8535-FD1C-97F2-AB204B91FDC2}"/>
              </a:ext>
            </a:extLst>
          </p:cNvPr>
          <p:cNvSpPr/>
          <p:nvPr/>
        </p:nvSpPr>
        <p:spPr bwMode="auto">
          <a:xfrm>
            <a:off x="10615087" y="3545101"/>
            <a:ext cx="1331815" cy="6138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B2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0969A0C-1AC4-73B7-4C04-338F2769F7A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3770626" y="821690"/>
            <a:ext cx="653107" cy="291560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B93F126-B8D3-1C7F-AE3A-6D1123164C4C}"/>
              </a:ext>
            </a:extLst>
          </p:cNvPr>
          <p:cNvCxnSpPr>
            <a:cxnSpLocks/>
          </p:cNvCxnSpPr>
          <p:nvPr/>
        </p:nvCxnSpPr>
        <p:spPr>
          <a:xfrm rot="5400000">
            <a:off x="1462043" y="3553514"/>
            <a:ext cx="1243445" cy="1035710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7AE48C9-DB6F-BD6F-7A1D-24B5B852C64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44735" y="3525275"/>
            <a:ext cx="1243446" cy="1092187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856B959-C84B-57FC-7425-95108A100E47}"/>
              </a:ext>
            </a:extLst>
          </p:cNvPr>
          <p:cNvCxnSpPr>
            <a:endCxn id="16" idx="0"/>
          </p:cNvCxnSpPr>
          <p:nvPr/>
        </p:nvCxnSpPr>
        <p:spPr>
          <a:xfrm>
            <a:off x="5886450" y="1952938"/>
            <a:ext cx="1445895" cy="303051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DA00B06-FD36-D356-AD54-26C278895AA5}"/>
              </a:ext>
            </a:extLst>
          </p:cNvPr>
          <p:cNvCxnSpPr>
            <a:stCxn id="7" idx="3"/>
            <a:endCxn id="17" idx="0"/>
          </p:cNvCxnSpPr>
          <p:nvPr/>
        </p:nvCxnSpPr>
        <p:spPr>
          <a:xfrm>
            <a:off x="6337935" y="1624326"/>
            <a:ext cx="3958590" cy="631662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B54FA48-C04B-DFF8-CAD6-D065C6A65E64}"/>
              </a:ext>
            </a:extLst>
          </p:cNvPr>
          <p:cNvCxnSpPr/>
          <p:nvPr/>
        </p:nvCxnSpPr>
        <p:spPr>
          <a:xfrm rot="5400000">
            <a:off x="6678903" y="2915145"/>
            <a:ext cx="598225" cy="594360"/>
          </a:xfrm>
          <a:prstGeom prst="bent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3C159E1-CE26-57EE-113E-E4E5DC94333F}"/>
              </a:ext>
            </a:extLst>
          </p:cNvPr>
          <p:cNvCxnSpPr>
            <a:endCxn id="19" idx="0"/>
          </p:cNvCxnSpPr>
          <p:nvPr/>
        </p:nvCxnSpPr>
        <p:spPr>
          <a:xfrm rot="16200000" flipH="1">
            <a:off x="7522177" y="2923404"/>
            <a:ext cx="631890" cy="611505"/>
          </a:xfrm>
          <a:prstGeom prst="bent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E939C72-AD1B-57DF-27A8-56A18036CFA5}"/>
              </a:ext>
            </a:extLst>
          </p:cNvPr>
          <p:cNvCxnSpPr/>
          <p:nvPr/>
        </p:nvCxnSpPr>
        <p:spPr>
          <a:xfrm rot="5400000">
            <a:off x="9732930" y="2981506"/>
            <a:ext cx="631890" cy="495300"/>
          </a:xfrm>
          <a:prstGeom prst="bent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1C6652D-83A2-602C-642A-C8006D926D5A}"/>
              </a:ext>
            </a:extLst>
          </p:cNvPr>
          <p:cNvCxnSpPr/>
          <p:nvPr/>
        </p:nvCxnSpPr>
        <p:spPr>
          <a:xfrm rot="16200000" flipH="1">
            <a:off x="10528653" y="2989086"/>
            <a:ext cx="593174" cy="500861"/>
          </a:xfrm>
          <a:prstGeom prst="bentConnector3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957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DD61-248D-2E20-84E2-FF350D33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A80C9-E506-AF3A-702C-79DBF5BCD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1581"/>
            <a:ext cx="10525461" cy="5006338"/>
          </a:xfrm>
        </p:spPr>
        <p:txBody>
          <a:bodyPr/>
          <a:lstStyle/>
          <a:p>
            <a:r>
              <a:rPr lang="en-US" dirty="0"/>
              <a:t>Specify kind of object to create using a prototypical instance or template</a:t>
            </a:r>
          </a:p>
          <a:p>
            <a:r>
              <a:rPr lang="en-US" dirty="0"/>
              <a:t>Make copies of this instance and modify as required</a:t>
            </a:r>
          </a:p>
          <a:p>
            <a:r>
              <a:rPr lang="en-US" dirty="0"/>
              <a:t>Object creation is expensive than copying an object</a:t>
            </a:r>
          </a:p>
          <a:p>
            <a:r>
              <a:rPr lang="en-US" dirty="0"/>
              <a:t>Hide complexity of creating new object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F3374-2DFA-1D64-E7B5-A41E72B55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C314D-488D-D0DE-101C-1D6CADB8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E8D711-CC6C-9DD3-20F2-682637139BA0}"/>
              </a:ext>
            </a:extLst>
          </p:cNvPr>
          <p:cNvSpPr/>
          <p:nvPr/>
        </p:nvSpPr>
        <p:spPr bwMode="auto">
          <a:xfrm>
            <a:off x="1720215" y="3723322"/>
            <a:ext cx="1405890" cy="5543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11DBD-053A-0B2C-5C13-3806A4A740E2}"/>
              </a:ext>
            </a:extLst>
          </p:cNvPr>
          <p:cNvSpPr/>
          <p:nvPr/>
        </p:nvSpPr>
        <p:spPr bwMode="auto">
          <a:xfrm>
            <a:off x="4302676" y="3600449"/>
            <a:ext cx="1933575" cy="8001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Prototype (interface)</a:t>
            </a:r>
            <a:b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clone()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F47267-2159-24B4-CE00-5BD7B28084F3}"/>
              </a:ext>
            </a:extLst>
          </p:cNvPr>
          <p:cNvSpPr/>
          <p:nvPr/>
        </p:nvSpPr>
        <p:spPr bwMode="auto">
          <a:xfrm>
            <a:off x="3049186" y="5121903"/>
            <a:ext cx="2242904" cy="8001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ConcretePrototype1</a:t>
            </a:r>
            <a:b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clone()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AA026-21A2-0BCF-55E1-0AEA28C21ADF}"/>
              </a:ext>
            </a:extLst>
          </p:cNvPr>
          <p:cNvSpPr/>
          <p:nvPr/>
        </p:nvSpPr>
        <p:spPr bwMode="auto">
          <a:xfrm>
            <a:off x="5778460" y="5121902"/>
            <a:ext cx="2242904" cy="80010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ConcretePrototype2</a:t>
            </a:r>
            <a:b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clone()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764186-D4E6-57C6-E0C4-358A2E7E8A0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126105" y="4000500"/>
            <a:ext cx="11765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083802-7ADA-7D23-766D-5741C33477C2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4170638" y="4400550"/>
            <a:ext cx="1098826" cy="721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48F567-7734-22EC-89B1-86F4A83FD8E3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5269464" y="4400550"/>
            <a:ext cx="1630448" cy="72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4918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0368-197B-34AD-7C9E-A4B840A2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639D1-E636-AF91-8E42-AA1EE0F0C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60171"/>
            <a:ext cx="10483215" cy="4857748"/>
          </a:xfrm>
        </p:spPr>
        <p:txBody>
          <a:bodyPr/>
          <a:lstStyle/>
          <a:p>
            <a:r>
              <a:rPr lang="en-US" dirty="0"/>
              <a:t>Separate construction of object from its representation so that same construction process can create different representations</a:t>
            </a:r>
          </a:p>
          <a:p>
            <a:r>
              <a:rPr lang="en-US" dirty="0"/>
              <a:t>No need of multiple parameterized constructors</a:t>
            </a:r>
          </a:p>
          <a:p>
            <a:r>
              <a:rPr lang="en-US" dirty="0"/>
              <a:t>Provides step by step initialization of parameters, and after that returns complete object once</a:t>
            </a:r>
          </a:p>
          <a:p>
            <a:r>
              <a:rPr lang="en-US" dirty="0"/>
              <a:t>Breakdown creation of a complex object</a:t>
            </a:r>
          </a:p>
          <a:p>
            <a:r>
              <a:rPr lang="en-US" dirty="0"/>
              <a:t>Construction process allows multiple representations of same class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1F4CC-A52A-9B65-1562-909F3CB4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AAF7-BABB-2126-FBED-B744B03E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7414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283A-C7FA-C970-7CAD-7D951E8A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design pattern…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17EDB-3292-CEDB-4492-AB92E413F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1581"/>
            <a:ext cx="10431780" cy="5006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751C1-D4EA-8980-5ED8-66C73963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403F2-03BE-F748-5E7F-6A442DD0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1D22F-11A5-B5ED-D689-CBA70B5050DB}"/>
              </a:ext>
            </a:extLst>
          </p:cNvPr>
          <p:cNvSpPr/>
          <p:nvPr/>
        </p:nvSpPr>
        <p:spPr bwMode="auto">
          <a:xfrm>
            <a:off x="1743075" y="1840230"/>
            <a:ext cx="1525905" cy="9201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3F8D87-998C-DDE3-866B-1CDAD2FA289A}"/>
              </a:ext>
            </a:extLst>
          </p:cNvPr>
          <p:cNvSpPr/>
          <p:nvPr/>
        </p:nvSpPr>
        <p:spPr bwMode="auto">
          <a:xfrm>
            <a:off x="6318885" y="1840229"/>
            <a:ext cx="1525905" cy="9201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Builder</a:t>
            </a:r>
          </a:p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buildPart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3C5943-98CA-7E36-FAC2-C3D4EC3DED84}"/>
              </a:ext>
            </a:extLst>
          </p:cNvPr>
          <p:cNvSpPr/>
          <p:nvPr/>
        </p:nvSpPr>
        <p:spPr bwMode="auto">
          <a:xfrm>
            <a:off x="1738143" y="3428999"/>
            <a:ext cx="1525905" cy="9201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roduct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BFDF51-4AEC-F14B-F17D-C99B84CDDC1C}"/>
              </a:ext>
            </a:extLst>
          </p:cNvPr>
          <p:cNvSpPr/>
          <p:nvPr/>
        </p:nvSpPr>
        <p:spPr bwMode="auto">
          <a:xfrm>
            <a:off x="5626417" y="3429000"/>
            <a:ext cx="2910840" cy="9201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ConcreteBuilder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buildPart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getResultObject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(): Product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9EB41E-E2B2-245A-E3FF-9F4A671A15C5}"/>
              </a:ext>
            </a:extLst>
          </p:cNvPr>
          <p:cNvCxnSpPr>
            <a:endCxn id="9" idx="1"/>
          </p:cNvCxnSpPr>
          <p:nvPr/>
        </p:nvCxnSpPr>
        <p:spPr>
          <a:xfrm flipV="1">
            <a:off x="3268979" y="2300287"/>
            <a:ext cx="3049906" cy="2000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E55CC4-B73F-5BA8-E453-C35F9762F586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7081837" y="2760344"/>
            <a:ext cx="1" cy="66865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606654-9ED9-6A2E-A851-EA1D48E7EC5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3264048" y="3889057"/>
            <a:ext cx="2362369" cy="1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9118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B51D-B29B-741E-FF46-F257BB29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0EEBE-62B1-D645-8EF7-D5400DE1E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39521"/>
            <a:ext cx="10464800" cy="4978398"/>
          </a:xfrm>
        </p:spPr>
        <p:txBody>
          <a:bodyPr/>
          <a:lstStyle/>
          <a:p>
            <a:r>
              <a:rPr lang="en-US" dirty="0"/>
              <a:t>Match interfaces of different classes</a:t>
            </a:r>
          </a:p>
          <a:p>
            <a:r>
              <a:rPr lang="en-US" dirty="0"/>
              <a:t>Two incompatible classes can work together by converting interface of one class into an interface of another class</a:t>
            </a:r>
          </a:p>
          <a:p>
            <a:r>
              <a:rPr lang="en-US" dirty="0"/>
              <a:t>Provides reusability of older functionality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Helpful in order to incorporate third party libraries or legacy 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04793-0503-8585-D670-CEDA7939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7D941-3A5A-E424-7A58-4E13A86D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A24E3A-9236-C9E5-B3B8-286FFA4179A9}"/>
              </a:ext>
            </a:extLst>
          </p:cNvPr>
          <p:cNvSpPr/>
          <p:nvPr/>
        </p:nvSpPr>
        <p:spPr bwMode="auto">
          <a:xfrm>
            <a:off x="1605280" y="3484666"/>
            <a:ext cx="191008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348D96-C8AA-E66B-00B9-CC6AAE26A8DF}"/>
              </a:ext>
            </a:extLst>
          </p:cNvPr>
          <p:cNvSpPr/>
          <p:nvPr/>
        </p:nvSpPr>
        <p:spPr bwMode="auto">
          <a:xfrm>
            <a:off x="4185919" y="3403181"/>
            <a:ext cx="2050331" cy="6894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ITarget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(interface)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ADFCB-9B8B-98A4-4DD8-BB590D95E966}"/>
              </a:ext>
            </a:extLst>
          </p:cNvPr>
          <p:cNvSpPr/>
          <p:nvPr/>
        </p:nvSpPr>
        <p:spPr bwMode="auto">
          <a:xfrm>
            <a:off x="4185919" y="4849566"/>
            <a:ext cx="2050331" cy="6894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Adapter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E0A85-44D2-569D-FFFF-21EE1D5D9A3F}"/>
              </a:ext>
            </a:extLst>
          </p:cNvPr>
          <p:cNvSpPr/>
          <p:nvPr/>
        </p:nvSpPr>
        <p:spPr bwMode="auto">
          <a:xfrm>
            <a:off x="7157719" y="3464560"/>
            <a:ext cx="2214881" cy="6894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Adaptee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CustomOperation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61EB99-2020-F726-ACFF-1955FC906CDE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5211085" y="4092647"/>
            <a:ext cx="0" cy="756919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D23D8F6-0C95-9670-55E9-CB1CA311C522}"/>
              </a:ext>
            </a:extLst>
          </p:cNvPr>
          <p:cNvCxnSpPr>
            <a:endCxn id="10" idx="2"/>
          </p:cNvCxnSpPr>
          <p:nvPr/>
        </p:nvCxnSpPr>
        <p:spPr>
          <a:xfrm flipV="1">
            <a:off x="6236250" y="4154026"/>
            <a:ext cx="2028910" cy="1092187"/>
          </a:xfrm>
          <a:prstGeom prst="bentConnector2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8BC1EB-2E3C-9EC0-31D8-25FDF2CAE28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515360" y="3747914"/>
            <a:ext cx="670559" cy="345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7488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5678-FEB3-CDBD-3F50-4E1EEE087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B6368-1036-68F7-48A5-50D59BF61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8751"/>
            <a:ext cx="10397490" cy="47891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Compose objects into tree structures to represent part-whole hierarchies</a:t>
            </a:r>
          </a:p>
          <a:p>
            <a:r>
              <a:rPr lang="en-US" dirty="0"/>
              <a:t>Treats individual objects and compositions of objects uniformly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Composite object can have children – either leaf objects or other composite objects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29F41-A434-A5C3-2DE0-8C613EA5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92D34-E93C-ABB2-5869-CFBACD542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7D3442-8549-A830-CE35-7D2515561D9C}"/>
              </a:ext>
            </a:extLst>
          </p:cNvPr>
          <p:cNvSpPr/>
          <p:nvPr/>
        </p:nvSpPr>
        <p:spPr bwMode="auto">
          <a:xfrm>
            <a:off x="1583055" y="2823210"/>
            <a:ext cx="1131570" cy="5314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4414F-75FB-294F-40B6-B1079D616031}"/>
              </a:ext>
            </a:extLst>
          </p:cNvPr>
          <p:cNvSpPr/>
          <p:nvPr/>
        </p:nvSpPr>
        <p:spPr bwMode="auto">
          <a:xfrm>
            <a:off x="3665219" y="2573178"/>
            <a:ext cx="1967865" cy="10315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&lt;Interface&gt;</a:t>
            </a: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ED23D8-E054-A1E9-6568-38CA047A4E8B}"/>
              </a:ext>
            </a:extLst>
          </p:cNvPr>
          <p:cNvSpPr/>
          <p:nvPr/>
        </p:nvSpPr>
        <p:spPr bwMode="auto">
          <a:xfrm>
            <a:off x="1874519" y="4233383"/>
            <a:ext cx="1967865" cy="10315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Leaf</a:t>
            </a:r>
            <a:b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EB4B46-BE79-433F-CD8D-85D406170413}"/>
              </a:ext>
            </a:extLst>
          </p:cNvPr>
          <p:cNvSpPr/>
          <p:nvPr/>
        </p:nvSpPr>
        <p:spPr bwMode="auto">
          <a:xfrm>
            <a:off x="5112067" y="4233383"/>
            <a:ext cx="1967865" cy="10315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Composite</a:t>
            </a:r>
            <a:b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A1452E-9322-EF5D-C9EC-69C96192ED7A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2714625" y="3088957"/>
            <a:ext cx="950594" cy="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6B2058-0041-9C11-60DE-38AE1A035348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rot="5400000" flipH="1" flipV="1">
            <a:off x="3439478" y="3023709"/>
            <a:ext cx="628648" cy="1790700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EB84AE6-2961-D1BE-0766-42449450CB3C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rot="16200000" flipV="1">
            <a:off x="5058252" y="3195635"/>
            <a:ext cx="628648" cy="1446848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0883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8A31-7B7C-02E4-1A4E-CA208A45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Facade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27BA-06B0-3DEA-8DE4-BE13E2653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5881"/>
            <a:ext cx="10535322" cy="4892038"/>
          </a:xfrm>
        </p:spPr>
        <p:txBody>
          <a:bodyPr/>
          <a:lstStyle/>
          <a:p>
            <a:r>
              <a:rPr lang="en-US" dirty="0"/>
              <a:t>Provide a unified interface for a set of interfaces in a subsystem</a:t>
            </a:r>
          </a:p>
          <a:p>
            <a:r>
              <a:rPr lang="en-US" dirty="0"/>
              <a:t>Defines a high level interface that makes subsystem easier to use</a:t>
            </a:r>
          </a:p>
          <a:p>
            <a:r>
              <a:rPr lang="en-US" dirty="0"/>
              <a:t>It layers subsystems and defined an entry point to each subsystem level</a:t>
            </a:r>
          </a:p>
          <a:p>
            <a:r>
              <a:rPr lang="en-US" dirty="0"/>
              <a:t>Subsystems do not have any references to façade</a:t>
            </a:r>
          </a:p>
          <a:p>
            <a:r>
              <a:rPr lang="en-US" dirty="0"/>
              <a:t>Minimize communication and dependencies between subsystems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1CE26-693A-4782-8811-41B927CD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ABF89-75A2-5C44-3FD2-9461169A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69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7B03-0638-9B54-B9B1-A4E8A188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Facade </a:t>
            </a:r>
            <a:r>
              <a:rPr lang="en-US" dirty="0"/>
              <a:t>design pattern… continued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A362-E41C-0F06-C374-D2CEE46AE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FAE8E-E456-6B2C-7899-A262A3DB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9C9AA-C3FB-3D45-2115-DBA93D0FEB05}"/>
              </a:ext>
            </a:extLst>
          </p:cNvPr>
          <p:cNvSpPr/>
          <p:nvPr/>
        </p:nvSpPr>
        <p:spPr bwMode="auto">
          <a:xfrm>
            <a:off x="2402541" y="3429000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Subsystem1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BFA2BA-4B7A-7897-0F57-B91AEDF84DED}"/>
              </a:ext>
            </a:extLst>
          </p:cNvPr>
          <p:cNvSpPr/>
          <p:nvPr/>
        </p:nvSpPr>
        <p:spPr bwMode="auto">
          <a:xfrm>
            <a:off x="3985596" y="4410075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Subsystem2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2559B-4996-6FCC-E569-3B764B1AEAEA}"/>
              </a:ext>
            </a:extLst>
          </p:cNvPr>
          <p:cNvSpPr/>
          <p:nvPr/>
        </p:nvSpPr>
        <p:spPr bwMode="auto">
          <a:xfrm>
            <a:off x="2231091" y="5164455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Subsystem3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6B6F1-7777-D16A-5803-F57A2252F459}"/>
              </a:ext>
            </a:extLst>
          </p:cNvPr>
          <p:cNvSpPr/>
          <p:nvPr/>
        </p:nvSpPr>
        <p:spPr bwMode="auto">
          <a:xfrm>
            <a:off x="5802013" y="3549014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Subsystem4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2C398F-B0D8-3407-04FE-015B42B2975C}"/>
              </a:ext>
            </a:extLst>
          </p:cNvPr>
          <p:cNvSpPr/>
          <p:nvPr/>
        </p:nvSpPr>
        <p:spPr bwMode="auto">
          <a:xfrm>
            <a:off x="6236251" y="4981575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Subsystem5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A6E18B-E97C-2570-54B9-AF0521FB53B9}"/>
              </a:ext>
            </a:extLst>
          </p:cNvPr>
          <p:cNvSpPr/>
          <p:nvPr/>
        </p:nvSpPr>
        <p:spPr bwMode="auto">
          <a:xfrm>
            <a:off x="8283276" y="2959244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Subsystem6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803DBC-2C58-7360-AC2D-BE6CAD79ACB5}"/>
              </a:ext>
            </a:extLst>
          </p:cNvPr>
          <p:cNvSpPr/>
          <p:nvPr/>
        </p:nvSpPr>
        <p:spPr bwMode="auto">
          <a:xfrm>
            <a:off x="8283275" y="4272915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Subsystem7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C79932-6706-7520-2808-6A1A710B05F6}"/>
              </a:ext>
            </a:extLst>
          </p:cNvPr>
          <p:cNvCxnSpPr>
            <a:stCxn id="9" idx="3"/>
          </p:cNvCxnSpPr>
          <p:nvPr/>
        </p:nvCxnSpPr>
        <p:spPr>
          <a:xfrm>
            <a:off x="3985596" y="3691890"/>
            <a:ext cx="1816417" cy="12001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06255A-FA5C-7CB4-D600-98C90D5996E3}"/>
              </a:ext>
            </a:extLst>
          </p:cNvPr>
          <p:cNvCxnSpPr>
            <a:stCxn id="15" idx="1"/>
            <a:endCxn id="10" idx="3"/>
          </p:cNvCxnSpPr>
          <p:nvPr/>
        </p:nvCxnSpPr>
        <p:spPr>
          <a:xfrm flipH="1">
            <a:off x="5568651" y="4535805"/>
            <a:ext cx="2714624" cy="13716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2D585F-C3A1-6348-17B9-D0416B2ED2CD}"/>
              </a:ext>
            </a:extLst>
          </p:cNvPr>
          <p:cNvCxnSpPr>
            <a:stCxn id="9" idx="2"/>
          </p:cNvCxnSpPr>
          <p:nvPr/>
        </p:nvCxnSpPr>
        <p:spPr>
          <a:xfrm flipH="1">
            <a:off x="3194068" y="3954780"/>
            <a:ext cx="1" cy="1242404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4F07CB-560E-87A8-9C8E-A0114F070C1C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3814146" y="5244465"/>
            <a:ext cx="2422105" cy="18288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2BD192-3B3C-5D0F-B97E-2DA68C542FED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9074803" y="3485024"/>
            <a:ext cx="1" cy="78789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6C52FD-05E4-B47F-9BB0-38FB8C78A5ED}"/>
              </a:ext>
            </a:extLst>
          </p:cNvPr>
          <p:cNvCxnSpPr/>
          <p:nvPr/>
        </p:nvCxnSpPr>
        <p:spPr>
          <a:xfrm flipV="1">
            <a:off x="7819306" y="4798695"/>
            <a:ext cx="1255496" cy="44577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46CABE-0721-CF0E-CEBB-E78A11DC0840}"/>
              </a:ext>
            </a:extLst>
          </p:cNvPr>
          <p:cNvCxnSpPr>
            <a:stCxn id="12" idx="3"/>
          </p:cNvCxnSpPr>
          <p:nvPr/>
        </p:nvCxnSpPr>
        <p:spPr>
          <a:xfrm flipV="1">
            <a:off x="7385068" y="3176414"/>
            <a:ext cx="898207" cy="63549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F43F27-6C48-6CEC-C605-A5585E9ECD71}"/>
              </a:ext>
            </a:extLst>
          </p:cNvPr>
          <p:cNvCxnSpPr/>
          <p:nvPr/>
        </p:nvCxnSpPr>
        <p:spPr>
          <a:xfrm flipH="1" flipV="1">
            <a:off x="3440430" y="3911354"/>
            <a:ext cx="545166" cy="72390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771778-4899-E47C-277D-9F59B309B41E}"/>
              </a:ext>
            </a:extLst>
          </p:cNvPr>
          <p:cNvSpPr/>
          <p:nvPr/>
        </p:nvSpPr>
        <p:spPr bwMode="auto">
          <a:xfrm>
            <a:off x="1646489" y="1464817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EED466-6AA4-1119-5B4C-1021FA876ED0}"/>
              </a:ext>
            </a:extLst>
          </p:cNvPr>
          <p:cNvSpPr/>
          <p:nvPr/>
        </p:nvSpPr>
        <p:spPr bwMode="auto">
          <a:xfrm>
            <a:off x="3948447" y="1465335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B8BDE7-E2C1-B862-F187-2FF57D355544}"/>
              </a:ext>
            </a:extLst>
          </p:cNvPr>
          <p:cNvSpPr/>
          <p:nvPr/>
        </p:nvSpPr>
        <p:spPr bwMode="auto">
          <a:xfrm>
            <a:off x="6167296" y="1471269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Client3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C0DC2A-2FDD-410F-3CDC-47059A804584}"/>
              </a:ext>
            </a:extLst>
          </p:cNvPr>
          <p:cNvSpPr/>
          <p:nvPr/>
        </p:nvSpPr>
        <p:spPr bwMode="auto">
          <a:xfrm>
            <a:off x="8386145" y="1468281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Client4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AF1FE0-A667-E6D7-A0A3-7B0C58679C74}"/>
              </a:ext>
            </a:extLst>
          </p:cNvPr>
          <p:cNvCxnSpPr/>
          <p:nvPr/>
        </p:nvCxnSpPr>
        <p:spPr>
          <a:xfrm>
            <a:off x="2354580" y="1997049"/>
            <a:ext cx="3447433" cy="38441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026AA4-6990-3876-8EA9-436D1FE32EB9}"/>
              </a:ext>
            </a:extLst>
          </p:cNvPr>
          <p:cNvCxnSpPr>
            <a:stCxn id="34" idx="2"/>
            <a:endCxn id="7" idx="0"/>
          </p:cNvCxnSpPr>
          <p:nvPr/>
        </p:nvCxnSpPr>
        <p:spPr>
          <a:xfrm>
            <a:off x="4739975" y="1991115"/>
            <a:ext cx="1062039" cy="40918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5C01E2D-0712-C1B5-C085-83EF12F85CAC}"/>
              </a:ext>
            </a:extLst>
          </p:cNvPr>
          <p:cNvCxnSpPr>
            <a:endCxn id="7" idx="0"/>
          </p:cNvCxnSpPr>
          <p:nvPr/>
        </p:nvCxnSpPr>
        <p:spPr>
          <a:xfrm flipH="1">
            <a:off x="5802014" y="2017028"/>
            <a:ext cx="1156809" cy="38327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5474C6-F38D-E374-918A-BFA0566F54FD}"/>
              </a:ext>
            </a:extLst>
          </p:cNvPr>
          <p:cNvCxnSpPr>
            <a:stCxn id="36" idx="2"/>
          </p:cNvCxnSpPr>
          <p:nvPr/>
        </p:nvCxnSpPr>
        <p:spPr>
          <a:xfrm flipH="1">
            <a:off x="5802013" y="1994061"/>
            <a:ext cx="3375660" cy="39385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8F11F6A-FD21-2F9D-5998-F0B2E1410650}"/>
              </a:ext>
            </a:extLst>
          </p:cNvPr>
          <p:cNvSpPr/>
          <p:nvPr/>
        </p:nvSpPr>
        <p:spPr bwMode="auto">
          <a:xfrm>
            <a:off x="1577788" y="2543176"/>
            <a:ext cx="8663492" cy="33496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BD2DCA-FBC3-5E55-9286-2EE629277D44}"/>
              </a:ext>
            </a:extLst>
          </p:cNvPr>
          <p:cNvSpPr/>
          <p:nvPr/>
        </p:nvSpPr>
        <p:spPr bwMode="auto">
          <a:xfrm>
            <a:off x="5010486" y="2400300"/>
            <a:ext cx="1583055" cy="52578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Facade</a:t>
            </a:r>
          </a:p>
        </p:txBody>
      </p:sp>
    </p:spTree>
    <p:extLst>
      <p:ext uri="{BB962C8B-B14F-4D97-AF65-F5344CB8AC3E}">
        <p14:creationId xmlns:p14="http://schemas.microsoft.com/office/powerpoint/2010/main" val="35131843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840C-40F6-5980-8812-3345B13B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0AC28-52E0-D62F-40C4-E7009065D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670" y="1600200"/>
            <a:ext cx="10614660" cy="4669153"/>
          </a:xfrm>
        </p:spPr>
        <p:txBody>
          <a:bodyPr/>
          <a:lstStyle/>
          <a:p>
            <a:r>
              <a:rPr lang="en-US" dirty="0"/>
              <a:t>Attach additional responsibilities to an object dynamically</a:t>
            </a:r>
          </a:p>
          <a:p>
            <a:r>
              <a:rPr lang="en-US" dirty="0"/>
              <a:t>Extending functionality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FC327-C142-3B48-74CF-6DD26467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AA056-EA79-F009-7D5B-27F3774A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1A3E3A-0039-4098-8709-301EBE3F45A6}"/>
              </a:ext>
            </a:extLst>
          </p:cNvPr>
          <p:cNvSpPr/>
          <p:nvPr/>
        </p:nvSpPr>
        <p:spPr bwMode="auto">
          <a:xfrm>
            <a:off x="1725930" y="2771775"/>
            <a:ext cx="1663065" cy="4914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E30D0-EAA1-01DE-BF33-BD6F870889FB}"/>
              </a:ext>
            </a:extLst>
          </p:cNvPr>
          <p:cNvSpPr/>
          <p:nvPr/>
        </p:nvSpPr>
        <p:spPr bwMode="auto">
          <a:xfrm>
            <a:off x="4482465" y="3057524"/>
            <a:ext cx="1872615" cy="8172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operation()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867AB4-7F86-B88D-7C59-5D35803BA612}"/>
              </a:ext>
            </a:extLst>
          </p:cNvPr>
          <p:cNvSpPr/>
          <p:nvPr/>
        </p:nvSpPr>
        <p:spPr bwMode="auto">
          <a:xfrm>
            <a:off x="3028950" y="4394835"/>
            <a:ext cx="2331720" cy="7543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ConcreteComponent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operation()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D71085-DBC5-F85A-0683-26289AAB929E}"/>
              </a:ext>
            </a:extLst>
          </p:cNvPr>
          <p:cNvSpPr/>
          <p:nvPr/>
        </p:nvSpPr>
        <p:spPr bwMode="auto">
          <a:xfrm>
            <a:off x="5941695" y="4394835"/>
            <a:ext cx="2331720" cy="7543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Decorator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operation()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E5E6F-7BE5-DB2B-D0ED-B2F2854890F9}"/>
              </a:ext>
            </a:extLst>
          </p:cNvPr>
          <p:cNvSpPr/>
          <p:nvPr/>
        </p:nvSpPr>
        <p:spPr bwMode="auto">
          <a:xfrm>
            <a:off x="5025390" y="5566409"/>
            <a:ext cx="2331720" cy="7543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ConcreteDecorator1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operation()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66FD0E-6A63-B8C9-AB52-97B89E67EB82}"/>
              </a:ext>
            </a:extLst>
          </p:cNvPr>
          <p:cNvSpPr/>
          <p:nvPr/>
        </p:nvSpPr>
        <p:spPr bwMode="auto">
          <a:xfrm>
            <a:off x="7800975" y="5566408"/>
            <a:ext cx="2331720" cy="75437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ConcreteDecorator2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operation()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5F680C6-DBFD-1BEB-A4A5-486355C8937B}"/>
              </a:ext>
            </a:extLst>
          </p:cNvPr>
          <p:cNvCxnSpPr>
            <a:endCxn id="9" idx="1"/>
          </p:cNvCxnSpPr>
          <p:nvPr/>
        </p:nvCxnSpPr>
        <p:spPr>
          <a:xfrm>
            <a:off x="3388995" y="3057524"/>
            <a:ext cx="1093470" cy="408623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07C33F8-38FC-F0B3-67AD-2119F68C9B93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rot="5400000" flipH="1" flipV="1">
            <a:off x="4546758" y="3522821"/>
            <a:ext cx="520066" cy="1223963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5624B3D-74CE-8080-BFC3-DDDEFB0DD2B7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rot="16200000" flipV="1">
            <a:off x="6003131" y="3290411"/>
            <a:ext cx="520066" cy="1688782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293CDE4-6E5B-B421-B1F6-8A5B4D1C876B}"/>
              </a:ext>
            </a:extLst>
          </p:cNvPr>
          <p:cNvCxnSpPr/>
          <p:nvPr/>
        </p:nvCxnSpPr>
        <p:spPr>
          <a:xfrm rot="5400000" flipH="1" flipV="1">
            <a:off x="6040755" y="5252084"/>
            <a:ext cx="417194" cy="211455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24535F6-A951-6E74-8815-540400219547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rot="16200000" flipV="1">
            <a:off x="7828598" y="4428171"/>
            <a:ext cx="417194" cy="1859280"/>
          </a:xfrm>
          <a:prstGeom prst="bentConnector3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9849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55840-8A34-E9B9-4A82-235427CC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60F5B-4289-CB26-D339-729B68F73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1575"/>
            <a:ext cx="10535322" cy="5046343"/>
          </a:xfrm>
        </p:spPr>
        <p:txBody>
          <a:bodyPr/>
          <a:lstStyle/>
          <a:p>
            <a:r>
              <a:rPr lang="en-US" dirty="0"/>
              <a:t>Client and actual object are connected by a proxy object</a:t>
            </a:r>
          </a:p>
          <a:p>
            <a:r>
              <a:rPr lang="en-US" dirty="0"/>
              <a:t>Client communicates with proxy, which manages access to real object rather than actual object directly</a:t>
            </a:r>
          </a:p>
          <a:p>
            <a:r>
              <a:rPr lang="en-US" dirty="0"/>
              <a:t>Before sending request to actual object, proxy can take care of additional tasks like security, authorization, logging, etc.</a:t>
            </a:r>
          </a:p>
          <a:p>
            <a:r>
              <a:rPr lang="en-US" dirty="0"/>
              <a:t>Multiple proxies can also be chained together if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BCFA4-0CB5-7027-27C5-DA48C6D33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5669F-B41B-A817-3A16-2A11598C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F60C8F-C35F-08C6-A356-3FC29AAE9F67}"/>
              </a:ext>
            </a:extLst>
          </p:cNvPr>
          <p:cNvSpPr/>
          <p:nvPr/>
        </p:nvSpPr>
        <p:spPr bwMode="auto">
          <a:xfrm>
            <a:off x="818478" y="3943349"/>
            <a:ext cx="1800226" cy="5657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E427FD-C306-6C6F-19D8-65143B116548}"/>
              </a:ext>
            </a:extLst>
          </p:cNvPr>
          <p:cNvSpPr/>
          <p:nvPr/>
        </p:nvSpPr>
        <p:spPr bwMode="auto">
          <a:xfrm>
            <a:off x="3216873" y="3943349"/>
            <a:ext cx="1800226" cy="5657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1407C7-D304-21E1-1121-F0DEBEC762C3}"/>
              </a:ext>
            </a:extLst>
          </p:cNvPr>
          <p:cNvSpPr/>
          <p:nvPr/>
        </p:nvSpPr>
        <p:spPr bwMode="auto">
          <a:xfrm>
            <a:off x="5336138" y="3943348"/>
            <a:ext cx="1800226" cy="5657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29BECE-6A09-070A-0E22-928541978488}"/>
              </a:ext>
            </a:extLst>
          </p:cNvPr>
          <p:cNvSpPr/>
          <p:nvPr/>
        </p:nvSpPr>
        <p:spPr bwMode="auto">
          <a:xfrm>
            <a:off x="7454717" y="3943347"/>
            <a:ext cx="1800226" cy="5657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 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767B1A-9442-2ED4-0D42-76BFFDB48195}"/>
              </a:ext>
            </a:extLst>
          </p:cNvPr>
          <p:cNvSpPr/>
          <p:nvPr/>
        </p:nvSpPr>
        <p:spPr bwMode="auto">
          <a:xfrm>
            <a:off x="7454717" y="5120640"/>
            <a:ext cx="1800226" cy="5657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Object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987649-53DE-D5CB-1475-1C9065EB512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618704" y="4226242"/>
            <a:ext cx="598169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54A130-B50E-EC84-C354-5EA8965BB3AA}"/>
              </a:ext>
            </a:extLst>
          </p:cNvPr>
          <p:cNvCxnSpPr>
            <a:endCxn id="9" idx="1"/>
          </p:cNvCxnSpPr>
          <p:nvPr/>
        </p:nvCxnSpPr>
        <p:spPr>
          <a:xfrm>
            <a:off x="5017099" y="4226239"/>
            <a:ext cx="319039" cy="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7C68F1-3C83-F744-5BE4-A9D0D0B3AEB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7136364" y="4226240"/>
            <a:ext cx="318353" cy="1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2EEBBC-6CED-A4AD-B0A0-1E2B9BFB11E2}"/>
              </a:ext>
            </a:extLst>
          </p:cNvPr>
          <p:cNvCxnSpPr>
            <a:endCxn id="11" idx="0"/>
          </p:cNvCxnSpPr>
          <p:nvPr/>
        </p:nvCxnSpPr>
        <p:spPr>
          <a:xfrm>
            <a:off x="8354830" y="4509132"/>
            <a:ext cx="0" cy="611508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1660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3" y="1730610"/>
            <a:ext cx="6020642" cy="2971799"/>
          </a:xfrm>
        </p:spPr>
        <p:txBody>
          <a:bodyPr/>
          <a:lstStyle/>
          <a:p>
            <a:r>
              <a:rPr lang="en-US" dirty="0"/>
              <a:t>What are Design Patterns?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0BA6-449F-7569-8C69-58B7B199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A558-B2DB-A40D-EDB3-4D50CF21D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7911"/>
            <a:ext cx="10431780" cy="4940008"/>
          </a:xfrm>
        </p:spPr>
        <p:txBody>
          <a:bodyPr/>
          <a:lstStyle/>
          <a:p>
            <a:r>
              <a:rPr lang="en-US" dirty="0"/>
              <a:t>Used in concepts and frameworks like Publisher-Subscriber, UI frameworks, Message queues, Reactive programming</a:t>
            </a:r>
          </a:p>
          <a:p>
            <a:r>
              <a:rPr lang="en-US" dirty="0"/>
              <a:t>Changes in state of a Subject needs to be communicated to observers</a:t>
            </a:r>
          </a:p>
          <a:p>
            <a:r>
              <a:rPr lang="en-US" dirty="0"/>
              <a:t>It can be a Push-based or Pull-based mechanism</a:t>
            </a:r>
          </a:p>
          <a:p>
            <a:r>
              <a:rPr lang="en-US" dirty="0"/>
              <a:t>It is extensible and flexible, meaning observers can be added or removed dynamically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70DC5-4C03-B379-DBD0-5E76B9BF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8CAB-95E5-91A8-86EB-25C6F2CC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380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4E6E-816F-1F57-414F-D4B88D20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design pattern…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B2F0E-DE28-B8A8-0A23-B1968B89E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57275"/>
            <a:ext cx="10525461" cy="5160643"/>
          </a:xfrm>
        </p:spPr>
        <p:txBody>
          <a:bodyPr/>
          <a:lstStyle/>
          <a:p>
            <a:r>
              <a:rPr lang="en-US" dirty="0"/>
              <a:t>Push-based mechanism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Subject controls what needs to be sent to observers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802ED-C084-D27D-76D3-F73AD444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5DAE2-C585-937C-D5C5-E052A103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84DFE7-2B40-717E-9C14-BD4926F71F24}"/>
              </a:ext>
            </a:extLst>
          </p:cNvPr>
          <p:cNvSpPr/>
          <p:nvPr/>
        </p:nvSpPr>
        <p:spPr bwMode="auto">
          <a:xfrm>
            <a:off x="4326255" y="1656474"/>
            <a:ext cx="2263140" cy="9717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9E9F3E-2A6B-0F7D-8480-4AA7BABB9976}"/>
              </a:ext>
            </a:extLst>
          </p:cNvPr>
          <p:cNvSpPr/>
          <p:nvPr/>
        </p:nvSpPr>
        <p:spPr bwMode="auto">
          <a:xfrm>
            <a:off x="4606290" y="1731645"/>
            <a:ext cx="1743075" cy="4400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0C42B1-CA0D-2342-3324-27C26377B7D2}"/>
              </a:ext>
            </a:extLst>
          </p:cNvPr>
          <p:cNvSpPr/>
          <p:nvPr/>
        </p:nvSpPr>
        <p:spPr bwMode="auto">
          <a:xfrm>
            <a:off x="1243965" y="3394866"/>
            <a:ext cx="2263140" cy="9717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AFA37-732E-560A-4A43-E21F70ABB195}"/>
              </a:ext>
            </a:extLst>
          </p:cNvPr>
          <p:cNvSpPr/>
          <p:nvPr/>
        </p:nvSpPr>
        <p:spPr bwMode="auto">
          <a:xfrm>
            <a:off x="4349115" y="3394866"/>
            <a:ext cx="2263140" cy="9717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F6A37D-1162-8142-0390-FF09438D337D}"/>
              </a:ext>
            </a:extLst>
          </p:cNvPr>
          <p:cNvSpPr/>
          <p:nvPr/>
        </p:nvSpPr>
        <p:spPr bwMode="auto">
          <a:xfrm>
            <a:off x="7454265" y="3365072"/>
            <a:ext cx="2263140" cy="9717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4276E0-D5B2-178D-8DAB-FA9523B48834}"/>
              </a:ext>
            </a:extLst>
          </p:cNvPr>
          <p:cNvSpPr/>
          <p:nvPr/>
        </p:nvSpPr>
        <p:spPr bwMode="auto">
          <a:xfrm>
            <a:off x="1503997" y="3538517"/>
            <a:ext cx="1743075" cy="4400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State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91810A-8B36-238B-C579-FE0C389DCC2B}"/>
              </a:ext>
            </a:extLst>
          </p:cNvPr>
          <p:cNvSpPr/>
          <p:nvPr/>
        </p:nvSpPr>
        <p:spPr bwMode="auto">
          <a:xfrm>
            <a:off x="4606290" y="3527886"/>
            <a:ext cx="1743075" cy="4400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State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A53257-15CD-0551-2BC4-EA2CA614767B}"/>
              </a:ext>
            </a:extLst>
          </p:cNvPr>
          <p:cNvSpPr/>
          <p:nvPr/>
        </p:nvSpPr>
        <p:spPr bwMode="auto">
          <a:xfrm>
            <a:off x="7714297" y="3452249"/>
            <a:ext cx="1743075" cy="4400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State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C97FBA-6848-06D2-139A-A29556B7FB6D}"/>
              </a:ext>
            </a:extLst>
          </p:cNvPr>
          <p:cNvCxnSpPr>
            <a:stCxn id="7" idx="2"/>
          </p:cNvCxnSpPr>
          <p:nvPr/>
        </p:nvCxnSpPr>
        <p:spPr>
          <a:xfrm flipH="1">
            <a:off x="2165985" y="2628179"/>
            <a:ext cx="3291840" cy="76668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814E23-2BE0-CDAE-206A-A3568384B0A1}"/>
              </a:ext>
            </a:extLst>
          </p:cNvPr>
          <p:cNvCxnSpPr>
            <a:endCxn id="10" idx="0"/>
          </p:cNvCxnSpPr>
          <p:nvPr/>
        </p:nvCxnSpPr>
        <p:spPr>
          <a:xfrm>
            <a:off x="5457825" y="2628179"/>
            <a:ext cx="22860" cy="76668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AE6F3B-A2E0-E724-ABE5-C15C3F319BD5}"/>
              </a:ext>
            </a:extLst>
          </p:cNvPr>
          <p:cNvCxnSpPr>
            <a:endCxn id="11" idx="0"/>
          </p:cNvCxnSpPr>
          <p:nvPr/>
        </p:nvCxnSpPr>
        <p:spPr>
          <a:xfrm>
            <a:off x="5457825" y="2628179"/>
            <a:ext cx="3128010" cy="73689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97431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BD0F-4352-7489-33E0-7A7B528D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design pattern..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7E4B3-53ED-4796-3D1A-973694A57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7311"/>
            <a:ext cx="10311765" cy="4880608"/>
          </a:xfrm>
        </p:spPr>
        <p:txBody>
          <a:bodyPr/>
          <a:lstStyle/>
          <a:p>
            <a:r>
              <a:rPr lang="en-US" dirty="0"/>
              <a:t>Pull-based mechanism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Observers can control what part of data they want to receive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7A910-F36D-25DB-284B-BE43D074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C2870-54A2-FFE5-062D-78A3F793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568240-7E10-B5FA-CDAB-C190E9C74643}"/>
              </a:ext>
            </a:extLst>
          </p:cNvPr>
          <p:cNvSpPr/>
          <p:nvPr/>
        </p:nvSpPr>
        <p:spPr bwMode="auto">
          <a:xfrm>
            <a:off x="4326255" y="1656474"/>
            <a:ext cx="2263140" cy="9717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0F1AE-B195-54A3-54FB-2615F7010916}"/>
              </a:ext>
            </a:extLst>
          </p:cNvPr>
          <p:cNvSpPr/>
          <p:nvPr/>
        </p:nvSpPr>
        <p:spPr bwMode="auto">
          <a:xfrm>
            <a:off x="4606290" y="1731645"/>
            <a:ext cx="1743075" cy="4400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State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1F1E67-BD48-9E9D-0BBA-1451BB0CE011}"/>
              </a:ext>
            </a:extLst>
          </p:cNvPr>
          <p:cNvSpPr/>
          <p:nvPr/>
        </p:nvSpPr>
        <p:spPr bwMode="auto">
          <a:xfrm>
            <a:off x="1243965" y="3394866"/>
            <a:ext cx="2263140" cy="9717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774982-7E4F-9F7B-B784-DF1C04F9CB04}"/>
              </a:ext>
            </a:extLst>
          </p:cNvPr>
          <p:cNvSpPr/>
          <p:nvPr/>
        </p:nvSpPr>
        <p:spPr bwMode="auto">
          <a:xfrm>
            <a:off x="4349115" y="3394866"/>
            <a:ext cx="2263140" cy="9717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CD5A52-12F5-3F62-7980-1AE1AF0197CB}"/>
              </a:ext>
            </a:extLst>
          </p:cNvPr>
          <p:cNvSpPr/>
          <p:nvPr/>
        </p:nvSpPr>
        <p:spPr bwMode="auto">
          <a:xfrm>
            <a:off x="7454265" y="3365072"/>
            <a:ext cx="2263140" cy="9717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Observer3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AA4E8E-5BFB-77A6-3CD7-0E5B797C86C9}"/>
              </a:ext>
            </a:extLst>
          </p:cNvPr>
          <p:cNvSpPr/>
          <p:nvPr/>
        </p:nvSpPr>
        <p:spPr bwMode="auto">
          <a:xfrm>
            <a:off x="1503997" y="3538517"/>
            <a:ext cx="1743075" cy="4400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57A838-866B-8D64-7E33-082EDE440755}"/>
              </a:ext>
            </a:extLst>
          </p:cNvPr>
          <p:cNvSpPr/>
          <p:nvPr/>
        </p:nvSpPr>
        <p:spPr bwMode="auto">
          <a:xfrm>
            <a:off x="4606290" y="3527886"/>
            <a:ext cx="1743075" cy="4400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State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9AAD8E-19E6-C4FA-9E22-CCAD9F725D2E}"/>
              </a:ext>
            </a:extLst>
          </p:cNvPr>
          <p:cNvSpPr/>
          <p:nvPr/>
        </p:nvSpPr>
        <p:spPr bwMode="auto">
          <a:xfrm>
            <a:off x="7714297" y="3452249"/>
            <a:ext cx="1743075" cy="4400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State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021EE6-4115-3989-6DC5-62B0D648B7B4}"/>
              </a:ext>
            </a:extLst>
          </p:cNvPr>
          <p:cNvCxnSpPr>
            <a:stCxn id="9" idx="0"/>
            <a:endCxn id="7" idx="2"/>
          </p:cNvCxnSpPr>
          <p:nvPr/>
        </p:nvCxnSpPr>
        <p:spPr>
          <a:xfrm flipV="1">
            <a:off x="2375535" y="2628179"/>
            <a:ext cx="3082290" cy="766687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280C7-BAF4-0B8F-B8F6-404DA219F95C}"/>
              </a:ext>
            </a:extLst>
          </p:cNvPr>
          <p:cNvCxnSpPr/>
          <p:nvPr/>
        </p:nvCxnSpPr>
        <p:spPr>
          <a:xfrm flipV="1">
            <a:off x="5486400" y="2628179"/>
            <a:ext cx="0" cy="73689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A6A406-EE4C-F9E8-9FC4-DD1EE55672BC}"/>
              </a:ext>
            </a:extLst>
          </p:cNvPr>
          <p:cNvCxnSpPr>
            <a:endCxn id="7" idx="2"/>
          </p:cNvCxnSpPr>
          <p:nvPr/>
        </p:nvCxnSpPr>
        <p:spPr>
          <a:xfrm flipH="1" flipV="1">
            <a:off x="5457825" y="2628179"/>
            <a:ext cx="3068955" cy="73689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1975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F931-FF0A-5459-A79D-F1DD248D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Responsibility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E7264-4EFF-8E6F-5160-6937C8D47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17295"/>
            <a:ext cx="10535322" cy="50006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request received by Client from outside is forwarded to a series of other classes for processing</a:t>
            </a:r>
          </a:p>
          <a:p>
            <a:r>
              <a:rPr lang="en-US" dirty="0"/>
              <a:t>If a class in the series is unable to process it, it forwards it to next class</a:t>
            </a:r>
          </a:p>
          <a:p>
            <a:r>
              <a:rPr lang="en-US" dirty="0"/>
              <a:t>This happens until request is processed by some class in the chain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optimization, order of processing classes can be changed in order to minimize number of classes through which request needs to pass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02300-FD91-FF42-308D-E8FD4351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0B5AC-E5E2-EC10-77D7-1D6606311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81BFD7-A6BC-561E-D508-AE743F5D336F}"/>
              </a:ext>
            </a:extLst>
          </p:cNvPr>
          <p:cNvSpPr/>
          <p:nvPr/>
        </p:nvSpPr>
        <p:spPr bwMode="auto">
          <a:xfrm>
            <a:off x="2661621" y="3006090"/>
            <a:ext cx="2125980" cy="5486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C1ED3-9B2E-51B9-70EC-D1753A5B6531}"/>
              </a:ext>
            </a:extLst>
          </p:cNvPr>
          <p:cNvSpPr/>
          <p:nvPr/>
        </p:nvSpPr>
        <p:spPr bwMode="auto">
          <a:xfrm>
            <a:off x="1560195" y="4594384"/>
            <a:ext cx="2125980" cy="5486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6BBAD-B59E-DE8F-7BA5-5F165327480C}"/>
              </a:ext>
            </a:extLst>
          </p:cNvPr>
          <p:cNvSpPr/>
          <p:nvPr/>
        </p:nvSpPr>
        <p:spPr bwMode="auto">
          <a:xfrm>
            <a:off x="4598670" y="4594384"/>
            <a:ext cx="2125980" cy="5486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199935-D4B9-6BBC-D4A5-C0A3146DB7E2}"/>
              </a:ext>
            </a:extLst>
          </p:cNvPr>
          <p:cNvSpPr/>
          <p:nvPr/>
        </p:nvSpPr>
        <p:spPr bwMode="auto">
          <a:xfrm>
            <a:off x="7637147" y="4593745"/>
            <a:ext cx="2125980" cy="5486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50047-87CE-2A9A-3A6F-DAD08FE63EDF}"/>
              </a:ext>
            </a:extLst>
          </p:cNvPr>
          <p:cNvCxnSpPr>
            <a:cxnSpLocks/>
          </p:cNvCxnSpPr>
          <p:nvPr/>
        </p:nvCxnSpPr>
        <p:spPr>
          <a:xfrm flipV="1">
            <a:off x="973791" y="3273266"/>
            <a:ext cx="1687830" cy="14287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EAE84D-491D-0D33-DA87-2CDA8BF92701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2623185" y="3554730"/>
            <a:ext cx="1101426" cy="1039654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2EED7D3-DA2B-ED4A-211E-E151567EBCFB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16200000" flipH="1">
            <a:off x="4142422" y="3623786"/>
            <a:ext cx="12700" cy="3038475"/>
          </a:xfrm>
          <a:prstGeom prst="curvedConnector3">
            <a:avLst>
              <a:gd name="adj1" fmla="val 180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9FD6FA6-480E-EB68-C55A-C6D1DEC71FB6}"/>
              </a:ext>
            </a:extLst>
          </p:cNvPr>
          <p:cNvCxnSpPr>
            <a:stCxn id="10" idx="2"/>
            <a:endCxn id="11" idx="2"/>
          </p:cNvCxnSpPr>
          <p:nvPr/>
        </p:nvCxnSpPr>
        <p:spPr>
          <a:xfrm rot="5400000" flipH="1" flipV="1">
            <a:off x="7180578" y="3623466"/>
            <a:ext cx="639" cy="3038477"/>
          </a:xfrm>
          <a:prstGeom prst="curvedConnector3">
            <a:avLst>
              <a:gd name="adj1" fmla="val -35774648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6391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4051-FA35-9245-B55A-6C1942D2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86CAA-A4DC-91B9-12BA-D558487C0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31595"/>
            <a:ext cx="10525461" cy="52202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Hides different types of processing units under same abstraction to be able to shift between them easily at runtime</a:t>
            </a:r>
          </a:p>
          <a:p>
            <a:r>
              <a:rPr lang="en-US" dirty="0"/>
              <a:t>Processing units are commonly termed as strategies or algorithms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Client code and concrete strategies are completely decoupled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96DE2-A658-9C1E-6A43-B80ADA79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95AB2-1D79-5A8D-AD17-699EA69AD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414CAD-DD39-04F0-C6F4-F2CA22041E0D}"/>
              </a:ext>
            </a:extLst>
          </p:cNvPr>
          <p:cNvSpPr/>
          <p:nvPr/>
        </p:nvSpPr>
        <p:spPr bwMode="auto">
          <a:xfrm>
            <a:off x="2520315" y="2937510"/>
            <a:ext cx="2137410" cy="5600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542358-3CAD-AD7F-B309-CDBC2A317D87}"/>
              </a:ext>
            </a:extLst>
          </p:cNvPr>
          <p:cNvSpPr/>
          <p:nvPr/>
        </p:nvSpPr>
        <p:spPr bwMode="auto">
          <a:xfrm>
            <a:off x="906780" y="4484370"/>
            <a:ext cx="2137410" cy="5600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ConcreteStrategy1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6DD430-7A28-7B1A-8365-827618C6C39A}"/>
              </a:ext>
            </a:extLst>
          </p:cNvPr>
          <p:cNvSpPr/>
          <p:nvPr/>
        </p:nvSpPr>
        <p:spPr bwMode="auto">
          <a:xfrm>
            <a:off x="3253740" y="4484370"/>
            <a:ext cx="2137410" cy="5600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ConcreteStrategy2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A70CA7-04D8-734B-8107-986AB82AD958}"/>
              </a:ext>
            </a:extLst>
          </p:cNvPr>
          <p:cNvSpPr/>
          <p:nvPr/>
        </p:nvSpPr>
        <p:spPr bwMode="auto">
          <a:xfrm>
            <a:off x="5600700" y="4484370"/>
            <a:ext cx="2137410" cy="5600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ConcreteStrategy3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921A9D-E7F0-1887-F799-A439DACD2E56}"/>
              </a:ext>
            </a:extLst>
          </p:cNvPr>
          <p:cNvCxnSpPr>
            <a:stCxn id="7" idx="2"/>
          </p:cNvCxnSpPr>
          <p:nvPr/>
        </p:nvCxnSpPr>
        <p:spPr>
          <a:xfrm flipH="1">
            <a:off x="1863090" y="3497580"/>
            <a:ext cx="1725930" cy="98679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2822AF-C870-0837-2B60-A99032EC946B}"/>
              </a:ext>
            </a:extLst>
          </p:cNvPr>
          <p:cNvCxnSpPr>
            <a:endCxn id="10" idx="0"/>
          </p:cNvCxnSpPr>
          <p:nvPr/>
        </p:nvCxnSpPr>
        <p:spPr>
          <a:xfrm>
            <a:off x="3634740" y="3551265"/>
            <a:ext cx="687705" cy="933105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05C494-4F12-B556-5046-95EC16526FA9}"/>
              </a:ext>
            </a:extLst>
          </p:cNvPr>
          <p:cNvCxnSpPr>
            <a:stCxn id="7" idx="2"/>
            <a:endCxn id="11" idx="0"/>
          </p:cNvCxnSpPr>
          <p:nvPr/>
        </p:nvCxnSpPr>
        <p:spPr>
          <a:xfrm>
            <a:off x="3589020" y="3497580"/>
            <a:ext cx="3080385" cy="98679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C3FEDF1-84BC-F819-6911-97973F799CDD}"/>
              </a:ext>
            </a:extLst>
          </p:cNvPr>
          <p:cNvSpPr/>
          <p:nvPr/>
        </p:nvSpPr>
        <p:spPr bwMode="auto">
          <a:xfrm>
            <a:off x="8513445" y="2937510"/>
            <a:ext cx="2137410" cy="5600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StrategyContext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1E85A-C813-8FE9-2084-069D8F952F0E}"/>
              </a:ext>
            </a:extLst>
          </p:cNvPr>
          <p:cNvSpPr/>
          <p:nvPr/>
        </p:nvSpPr>
        <p:spPr bwMode="auto">
          <a:xfrm>
            <a:off x="8599170" y="4484370"/>
            <a:ext cx="2137410" cy="5600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16397E-6790-1706-5DA9-50C5936B717F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9582150" y="3497580"/>
            <a:ext cx="0" cy="98679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64C96E-48AB-2664-444F-3B839B98338A}"/>
              </a:ext>
            </a:extLst>
          </p:cNvPr>
          <p:cNvCxnSpPr>
            <a:endCxn id="7" idx="3"/>
          </p:cNvCxnSpPr>
          <p:nvPr/>
        </p:nvCxnSpPr>
        <p:spPr>
          <a:xfrm flipH="1">
            <a:off x="4657725" y="3217545"/>
            <a:ext cx="3855720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0824BAAC-8E51-BAF6-8CFB-5D06490EC06A}"/>
              </a:ext>
            </a:extLst>
          </p:cNvPr>
          <p:cNvCxnSpPr>
            <a:stCxn id="11" idx="2"/>
            <a:endCxn id="19" idx="2"/>
          </p:cNvCxnSpPr>
          <p:nvPr/>
        </p:nvCxnSpPr>
        <p:spPr>
          <a:xfrm rot="16200000" flipH="1">
            <a:off x="8168640" y="3545205"/>
            <a:ext cx="12700" cy="2998470"/>
          </a:xfrm>
          <a:prstGeom prst="curvedConnector3">
            <a:avLst>
              <a:gd name="adj1" fmla="val 180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EB83C374-636C-E622-BAD3-545317935B5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279005" y="5044440"/>
            <a:ext cx="2388870" cy="653415"/>
          </a:xfrm>
          <a:prstGeom prst="curvedConnector2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38D9A613-77E4-5102-E4BE-C214BFCC35B1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5538310" y="3828575"/>
            <a:ext cx="645478" cy="3077208"/>
          </a:xfrm>
          <a:prstGeom prst="curved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C972A0A2-903B-54D3-F1B4-9DB8427E1779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3641263" y="3378662"/>
            <a:ext cx="926754" cy="4258310"/>
          </a:xfrm>
          <a:prstGeom prst="curved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39D42056-47B6-76B0-6908-A813888BA5AA}"/>
              </a:ext>
            </a:extLst>
          </p:cNvPr>
          <p:cNvCxnSpPr>
            <a:cxnSpLocks/>
          </p:cNvCxnSpPr>
          <p:nvPr/>
        </p:nvCxnSpPr>
        <p:spPr>
          <a:xfrm flipV="1">
            <a:off x="6210300" y="5038089"/>
            <a:ext cx="3608070" cy="933105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93837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6BEBC-908C-4D39-5D86-1793CF64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E9D9-1728-8947-C301-1D347D83A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228725"/>
            <a:ext cx="10619142" cy="4989193"/>
          </a:xfrm>
        </p:spPr>
        <p:txBody>
          <a:bodyPr/>
          <a:lstStyle/>
          <a:p>
            <a:r>
              <a:rPr lang="en-US" dirty="0"/>
              <a:t>Defines an object that encapsulates how a set of other objects communicate with each other</a:t>
            </a:r>
          </a:p>
          <a:p>
            <a:r>
              <a:rPr lang="en-US" dirty="0"/>
              <a:t>Reduces tight coupling between different types of objects when they are communicating with each other</a:t>
            </a:r>
          </a:p>
          <a:p>
            <a:r>
              <a:rPr lang="en-US" dirty="0"/>
              <a:t>They communicate using a mediator instead of communicating directly</a:t>
            </a:r>
          </a:p>
          <a:p>
            <a:r>
              <a:rPr lang="en-US" dirty="0"/>
              <a:t>Better maintainability and flexibility</a:t>
            </a:r>
          </a:p>
          <a:p>
            <a:r>
              <a:rPr lang="en-US" dirty="0"/>
              <a:t>Each component has a reference to the mediator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D5F3-2A23-3BC9-ACAF-ECA647E3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02EA0-E77E-7CA8-EAC1-614B28FC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5143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A-5E10-AB26-0653-9B3EE9BA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design pattern… continued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8780C-2170-C7A0-5EA2-9BB204550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58441-A22B-7634-18AD-85195CCF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D3AD98-3994-1079-EA6C-99C99AB51A1E}"/>
              </a:ext>
            </a:extLst>
          </p:cNvPr>
          <p:cNvSpPr/>
          <p:nvPr/>
        </p:nvSpPr>
        <p:spPr bwMode="auto">
          <a:xfrm>
            <a:off x="2160271" y="1543050"/>
            <a:ext cx="1954530" cy="83438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&lt;Interface&gt;</a:t>
            </a:r>
          </a:p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Mediator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9DD1ED-45C9-4251-61BF-CC32E23BFC60}"/>
              </a:ext>
            </a:extLst>
          </p:cNvPr>
          <p:cNvSpPr/>
          <p:nvPr/>
        </p:nvSpPr>
        <p:spPr bwMode="auto">
          <a:xfrm>
            <a:off x="2160270" y="3632835"/>
            <a:ext cx="2074545" cy="15506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ConcreteMediator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execute()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xecute1()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execute2()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xecute3()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1C96C-5F53-224D-ADA8-29BA1ABD48FA}"/>
              </a:ext>
            </a:extLst>
          </p:cNvPr>
          <p:cNvSpPr/>
          <p:nvPr/>
        </p:nvSpPr>
        <p:spPr bwMode="auto">
          <a:xfrm>
            <a:off x="5673090" y="1486180"/>
            <a:ext cx="2074545" cy="9563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ent1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execute1()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9D8107-D503-C257-FF49-C739A6A79498}"/>
              </a:ext>
            </a:extLst>
          </p:cNvPr>
          <p:cNvSpPr/>
          <p:nvPr/>
        </p:nvSpPr>
        <p:spPr bwMode="auto">
          <a:xfrm>
            <a:off x="5673090" y="2998470"/>
            <a:ext cx="2074545" cy="9563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ent2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execute2()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8BB0B5-E318-18B5-96BF-743A11FCB6BB}"/>
              </a:ext>
            </a:extLst>
          </p:cNvPr>
          <p:cNvSpPr/>
          <p:nvPr/>
        </p:nvSpPr>
        <p:spPr bwMode="auto">
          <a:xfrm>
            <a:off x="5673090" y="4589144"/>
            <a:ext cx="2074545" cy="9563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ent3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execute3()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62C437-E00E-B981-300B-BECD14FA1E06}"/>
              </a:ext>
            </a:extLst>
          </p:cNvPr>
          <p:cNvCxnSpPr/>
          <p:nvPr/>
        </p:nvCxnSpPr>
        <p:spPr>
          <a:xfrm flipV="1">
            <a:off x="3223260" y="2377439"/>
            <a:ext cx="0" cy="1228726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676AD7-CB5A-22CC-0F05-52C8271A896C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 flipV="1">
            <a:off x="4114801" y="1960245"/>
            <a:ext cx="1558289" cy="409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2BDBF03-D3CF-AF74-F484-E24EDCACAE4E}"/>
              </a:ext>
            </a:extLst>
          </p:cNvPr>
          <p:cNvCxnSpPr>
            <a:stCxn id="10" idx="1"/>
          </p:cNvCxnSpPr>
          <p:nvPr/>
        </p:nvCxnSpPr>
        <p:spPr>
          <a:xfrm rot="10800000">
            <a:off x="4829176" y="1960245"/>
            <a:ext cx="843915" cy="1516381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B1F227-2152-C65F-5EEC-33F92FF0B4C3}"/>
              </a:ext>
            </a:extLst>
          </p:cNvPr>
          <p:cNvCxnSpPr/>
          <p:nvPr/>
        </p:nvCxnSpPr>
        <p:spPr>
          <a:xfrm rot="16200000" flipV="1">
            <a:off x="4458653" y="3852861"/>
            <a:ext cx="1590674" cy="838200"/>
          </a:xfrm>
          <a:prstGeom prst="bentConnector3">
            <a:avLst>
              <a:gd name="adj1" fmla="val 77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9E400F2-122F-18B5-F872-9E9C46809B3C}"/>
              </a:ext>
            </a:extLst>
          </p:cNvPr>
          <p:cNvCxnSpPr>
            <a:endCxn id="11" idx="3"/>
          </p:cNvCxnSpPr>
          <p:nvPr/>
        </p:nvCxnSpPr>
        <p:spPr>
          <a:xfrm flipV="1">
            <a:off x="3137536" y="5067299"/>
            <a:ext cx="4610099" cy="116206"/>
          </a:xfrm>
          <a:prstGeom prst="bentConnector5">
            <a:avLst>
              <a:gd name="adj1" fmla="val -517"/>
              <a:gd name="adj2" fmla="val -508191"/>
              <a:gd name="adj3" fmla="val 113761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1414DC4-6CEF-6943-1CB0-DBCD50908C8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10564" y="2035970"/>
            <a:ext cx="1706880" cy="4550092"/>
          </a:xfrm>
          <a:prstGeom prst="bentConnector4">
            <a:avLst>
              <a:gd name="adj1" fmla="val -35491"/>
              <a:gd name="adj2" fmla="val 11607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AE5EAAC-0E80-62C7-A2B2-42FE53FC1B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64280" y="1294783"/>
            <a:ext cx="3219170" cy="4550092"/>
          </a:xfrm>
          <a:prstGeom prst="bentConnector4">
            <a:avLst>
              <a:gd name="adj1" fmla="val -18285"/>
              <a:gd name="adj2" fmla="val 116328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4698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C479-E105-F33C-E9D7-655F209B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D0BA6-988B-BBFD-9842-6F3114B72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05865"/>
            <a:ext cx="10323195" cy="5012053"/>
          </a:xfrm>
        </p:spPr>
        <p:txBody>
          <a:bodyPr/>
          <a:lstStyle/>
          <a:p>
            <a:r>
              <a:rPr lang="en-US" dirty="0"/>
              <a:t>Few at a time</a:t>
            </a:r>
          </a:p>
          <a:p>
            <a:r>
              <a:rPr lang="en-US" dirty="0"/>
              <a:t>Practice at least two code samples for each pattern</a:t>
            </a:r>
          </a:p>
          <a:p>
            <a:r>
              <a:rPr lang="en-US" dirty="0"/>
              <a:t>Define a real-life problem statement and suitable design patterns</a:t>
            </a:r>
          </a:p>
          <a:p>
            <a:r>
              <a:rPr lang="en-US" dirty="0"/>
              <a:t>Avoid additional complexity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02AA5-01FE-21B4-594F-26531FDA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48E24-0727-C974-FA6D-BDF9B550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96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Design Patterns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8040" y="1277620"/>
            <a:ext cx="9551670" cy="4542790"/>
          </a:xfrm>
        </p:spPr>
        <p:txBody>
          <a:bodyPr/>
          <a:lstStyle/>
          <a:p>
            <a:r>
              <a:rPr lang="en-US" dirty="0"/>
              <a:t>Efficient way to design software applications</a:t>
            </a:r>
          </a:p>
          <a:p>
            <a:r>
              <a:rPr lang="en-US" dirty="0"/>
              <a:t>Reusable techniques/solutions to solve various problems in application development</a:t>
            </a:r>
          </a:p>
          <a:p>
            <a:r>
              <a:rPr lang="en-US" dirty="0"/>
              <a:t>Blueprint of a solution</a:t>
            </a:r>
          </a:p>
          <a:p>
            <a:r>
              <a:rPr lang="en-US" dirty="0"/>
              <a:t>Design pattern consists of</a:t>
            </a:r>
          </a:p>
          <a:p>
            <a:pPr lvl="1"/>
            <a:r>
              <a:rPr lang="en-US" dirty="0"/>
              <a:t>Intent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Structure</a:t>
            </a:r>
          </a:p>
          <a:p>
            <a:pPr lvl="1"/>
            <a:r>
              <a:rPr lang="en-US" dirty="0"/>
              <a:t>Code example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103" y="1730610"/>
            <a:ext cx="6020642" cy="2971799"/>
          </a:xfrm>
        </p:spPr>
        <p:txBody>
          <a:bodyPr/>
          <a:lstStyle/>
          <a:p>
            <a:r>
              <a:rPr lang="en-US" dirty="0"/>
              <a:t>Types of Design Patterns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2023 Veritas Technologies, LLC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737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Design Patterns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28040" y="1277620"/>
            <a:ext cx="9551670" cy="4542790"/>
          </a:xfrm>
        </p:spPr>
        <p:txBody>
          <a:bodyPr/>
          <a:lstStyle/>
          <a:p>
            <a:r>
              <a:rPr lang="en-US" dirty="0"/>
              <a:t>Creational</a:t>
            </a:r>
          </a:p>
          <a:p>
            <a:pPr marL="525780" lvl="1" indent="0">
              <a:buNone/>
            </a:pPr>
            <a:r>
              <a:rPr lang="en-US" dirty="0"/>
              <a:t>Object creation and initialization. </a:t>
            </a:r>
          </a:p>
          <a:p>
            <a:pPr marL="525780" lvl="1" indent="0">
              <a:buNone/>
            </a:pPr>
            <a:r>
              <a:rPr lang="en-US" dirty="0"/>
              <a:t>Example: Singleton, Factory, </a:t>
            </a:r>
            <a:r>
              <a:rPr lang="en-US" dirty="0" err="1"/>
              <a:t>AbstractFactory</a:t>
            </a:r>
            <a:endParaRPr lang="en-US" dirty="0"/>
          </a:p>
          <a:p>
            <a:r>
              <a:rPr lang="en-US" dirty="0"/>
              <a:t>Structural</a:t>
            </a:r>
          </a:p>
          <a:p>
            <a:pPr marL="525780" lvl="1" indent="0">
              <a:buNone/>
            </a:pPr>
            <a:r>
              <a:rPr lang="en-US" dirty="0"/>
              <a:t>Class and object composition.</a:t>
            </a:r>
          </a:p>
          <a:p>
            <a:pPr marL="525780" lvl="1" indent="0">
              <a:buNone/>
            </a:pPr>
            <a:r>
              <a:rPr lang="en-US" dirty="0"/>
              <a:t>Example: Adapter, Bridge, Facade</a:t>
            </a:r>
          </a:p>
          <a:p>
            <a:r>
              <a:rPr lang="en-US" dirty="0"/>
              <a:t>Behavioral</a:t>
            </a:r>
          </a:p>
          <a:p>
            <a:pPr marL="525780" lvl="1" indent="0">
              <a:buNone/>
            </a:pPr>
            <a:r>
              <a:rPr lang="en-US" dirty="0"/>
              <a:t>Communication between objects and classes.</a:t>
            </a:r>
          </a:p>
          <a:p>
            <a:pPr marL="525780" lvl="1" indent="0">
              <a:buNone/>
            </a:pPr>
            <a:r>
              <a:rPr lang="en-US" dirty="0"/>
              <a:t>Example: Command, Interpreter, Chain of Responsibility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70DA67-F1F5-D0D8-0BC0-9A06C28E08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8838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D72E-0547-D245-9238-2481FCB1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78147-7428-3601-2494-093EEC988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00225"/>
            <a:ext cx="9848850" cy="4417693"/>
          </a:xfrm>
        </p:spPr>
        <p:txBody>
          <a:bodyPr/>
          <a:lstStyle/>
          <a:p>
            <a:r>
              <a:rPr lang="en-US" dirty="0"/>
              <a:t>Ensures only one object is available across the application in a controlled state</a:t>
            </a:r>
          </a:p>
          <a:p>
            <a:r>
              <a:rPr lang="en-US" dirty="0"/>
              <a:t>Global access to this object</a:t>
            </a:r>
          </a:p>
          <a:p>
            <a:r>
              <a:rPr lang="en-US" dirty="0"/>
              <a:t>Constructors are private, class cannot be inherited</a:t>
            </a:r>
          </a:p>
          <a:p>
            <a:r>
              <a:rPr lang="en-US" dirty="0"/>
              <a:t>Static method that returns a reference to the single object, lazy initialization</a:t>
            </a:r>
          </a:p>
          <a:p>
            <a:r>
              <a:rPr lang="en-US" dirty="0"/>
              <a:t>Not thread safe by default, but can be made thread safe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E2537-46DF-69DE-6E9B-8F3E999C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E1314-376C-6A40-4E15-F051E625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5520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DF8-8AD9-11C5-ECC8-C4A8D8D7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6692-5949-EAA4-6D74-05AC20AC4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5925"/>
            <a:ext cx="10535322" cy="45319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Interface for creating an object, subclasses decide which class to instantiate</a:t>
            </a:r>
          </a:p>
          <a:p>
            <a:r>
              <a:rPr lang="en-US" dirty="0"/>
              <a:t>Create object without exposing creation logic to client </a:t>
            </a:r>
          </a:p>
          <a:p>
            <a:r>
              <a:rPr lang="en-US" dirty="0"/>
              <a:t>Refer newly created object using a common interface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cases </a:t>
            </a:r>
          </a:p>
          <a:p>
            <a:pPr lvl="1"/>
            <a:r>
              <a:rPr lang="en-US" b="0" i="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JDBC uses factories to create connections and statements</a:t>
            </a:r>
          </a:p>
          <a:p>
            <a:pPr lvl="1"/>
            <a:r>
              <a:rPr lang="en-US" b="0" i="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Tools like Log4j and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Logback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 employ factories to create loggers with various configurations, allowing for control over logging levels.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5ABDC-51D8-B42D-C4A7-5EA303CB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A071C-5496-2D04-0B87-B20BBEE1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C26B185-245D-A9D5-E4EB-E21367361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473727"/>
              </p:ext>
            </p:extLst>
          </p:nvPr>
        </p:nvGraphicFramePr>
        <p:xfrm>
          <a:off x="2032000" y="2457450"/>
          <a:ext cx="6220460" cy="3680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4C2F3F-CF5A-10C3-E977-E7091C2F5312}"/>
              </a:ext>
            </a:extLst>
          </p:cNvPr>
          <p:cNvSpPr txBox="1"/>
          <p:nvPr/>
        </p:nvSpPr>
        <p:spPr>
          <a:xfrm flipH="1">
            <a:off x="3691888" y="3586265"/>
            <a:ext cx="834391" cy="46270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1200"/>
              </a:spcAft>
              <a:buClr>
                <a:schemeClr val="accent1"/>
              </a:buClr>
            </a:pPr>
            <a:r>
              <a:rPr lang="en-US" dirty="0"/>
              <a:t>Uses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724F4D-1E40-208B-D48A-28670ED9842B}"/>
              </a:ext>
            </a:extLst>
          </p:cNvPr>
          <p:cNvSpPr txBox="1"/>
          <p:nvPr/>
        </p:nvSpPr>
        <p:spPr>
          <a:xfrm flipH="1">
            <a:off x="5872161" y="3549119"/>
            <a:ext cx="834391" cy="46270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1200"/>
              </a:spcAft>
              <a:buClr>
                <a:schemeClr val="accent1"/>
              </a:buClr>
            </a:pPr>
            <a:r>
              <a:rPr lang="en-US" dirty="0"/>
              <a:t>Creates</a:t>
            </a:r>
          </a:p>
        </p:txBody>
      </p:sp>
    </p:spTree>
    <p:extLst>
      <p:ext uri="{BB962C8B-B14F-4D97-AF65-F5344CB8AC3E}">
        <p14:creationId xmlns:p14="http://schemas.microsoft.com/office/powerpoint/2010/main" val="35891453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5428-B04D-F22F-D0BE-2CCA5BA4A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design pattern…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F759B-0A11-5268-4084-BEE00F167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7911"/>
            <a:ext cx="10477500" cy="494000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be achieved using either abstract classes or interfaces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089DA-A788-ED96-5DA3-28757DD5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B1ECC-572A-AA34-FC8B-A7921FCB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B24194-A660-2243-0528-E93B4A756555}"/>
              </a:ext>
            </a:extLst>
          </p:cNvPr>
          <p:cNvSpPr/>
          <p:nvPr/>
        </p:nvSpPr>
        <p:spPr bwMode="auto">
          <a:xfrm>
            <a:off x="1857375" y="2045970"/>
            <a:ext cx="2548890" cy="8515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7E6AE-A6C3-9AFE-6831-C2A89929AC28}"/>
              </a:ext>
            </a:extLst>
          </p:cNvPr>
          <p:cNvSpPr/>
          <p:nvPr/>
        </p:nvSpPr>
        <p:spPr bwMode="auto">
          <a:xfrm>
            <a:off x="6672262" y="2045969"/>
            <a:ext cx="2548890" cy="8515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A3FC12-5960-EDF5-65AF-7C5A61B1AEC3}"/>
              </a:ext>
            </a:extLst>
          </p:cNvPr>
          <p:cNvSpPr/>
          <p:nvPr/>
        </p:nvSpPr>
        <p:spPr bwMode="auto">
          <a:xfrm>
            <a:off x="1078230" y="4055745"/>
            <a:ext cx="1899285" cy="8515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ProductA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0DD672-965A-B8F6-C16A-B0F001560BE5}"/>
              </a:ext>
            </a:extLst>
          </p:cNvPr>
          <p:cNvSpPr/>
          <p:nvPr/>
        </p:nvSpPr>
        <p:spPr bwMode="auto">
          <a:xfrm>
            <a:off x="3438525" y="4055745"/>
            <a:ext cx="1899285" cy="8515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ProductB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A35FF-08C9-DC3F-22DF-EC21EEC6DBBC}"/>
              </a:ext>
            </a:extLst>
          </p:cNvPr>
          <p:cNvSpPr/>
          <p:nvPr/>
        </p:nvSpPr>
        <p:spPr bwMode="auto">
          <a:xfrm>
            <a:off x="5996940" y="4055744"/>
            <a:ext cx="1899285" cy="8515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CreatorA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09E146-5C51-2D90-C993-DEC1F25409D7}"/>
              </a:ext>
            </a:extLst>
          </p:cNvPr>
          <p:cNvSpPr/>
          <p:nvPr/>
        </p:nvSpPr>
        <p:spPr bwMode="auto">
          <a:xfrm>
            <a:off x="8408670" y="4055743"/>
            <a:ext cx="1899285" cy="8515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8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CreatorB</a:t>
            </a:r>
            <a:endParaRPr lang="en-US" sz="18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7B33DC-E94C-71FD-56BD-BFA5BA4C42F0}"/>
              </a:ext>
            </a:extLst>
          </p:cNvPr>
          <p:cNvCxnSpPr>
            <a:stCxn id="7" idx="2"/>
          </p:cNvCxnSpPr>
          <p:nvPr/>
        </p:nvCxnSpPr>
        <p:spPr>
          <a:xfrm flipH="1">
            <a:off x="2027872" y="2897505"/>
            <a:ext cx="1103948" cy="110871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FC73F4-E193-A0D7-4D40-33FCA8543A0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131820" y="2897505"/>
            <a:ext cx="1189672" cy="106299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9B9ECF-070D-F3EA-F6CC-1B52AB1D8B95}"/>
              </a:ext>
            </a:extLst>
          </p:cNvPr>
          <p:cNvCxnSpPr>
            <a:stCxn id="11" idx="2"/>
          </p:cNvCxnSpPr>
          <p:nvPr/>
        </p:nvCxnSpPr>
        <p:spPr>
          <a:xfrm flipH="1">
            <a:off x="6946582" y="2897504"/>
            <a:ext cx="1000125" cy="110871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5A9507-6FF2-F158-99B9-E23D603774A9}"/>
              </a:ext>
            </a:extLst>
          </p:cNvPr>
          <p:cNvCxnSpPr/>
          <p:nvPr/>
        </p:nvCxnSpPr>
        <p:spPr>
          <a:xfrm>
            <a:off x="7998142" y="2922268"/>
            <a:ext cx="1232871" cy="108108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9614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BDC20-4E78-4609-BBCD-3111059C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Factory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A3B48-8F28-1279-C48E-AA67189DE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8741"/>
            <a:ext cx="10535322" cy="4869178"/>
          </a:xfrm>
        </p:spPr>
        <p:txBody>
          <a:bodyPr/>
          <a:lstStyle/>
          <a:p>
            <a:r>
              <a:rPr lang="en-US" dirty="0"/>
              <a:t>Encapsulate group of individual factories having common theme without specifying their concrete classes</a:t>
            </a:r>
          </a:p>
          <a:p>
            <a:r>
              <a:rPr lang="en-US" dirty="0"/>
              <a:t>Provides an interface for creating families of related or dependent objects</a:t>
            </a:r>
          </a:p>
          <a:p>
            <a:r>
              <a:rPr lang="en-US" dirty="0"/>
              <a:t>A super factory that creates other factories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8A68C-F2B6-4A61-69DE-7FFD0AF42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 Veritas Technologies, LLC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F17E0-25A9-0DDE-8031-83A10441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9E1BE-BEA9-3141-B1D0-D0662867DF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5061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s and Section Divider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194310" indent="-194310" algn="l">
          <a:spcAft>
            <a:spcPts val="1200"/>
          </a:spcAft>
          <a:buClr>
            <a:schemeClr val="accent1"/>
          </a:buClr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ique Content Layout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marL="285750" indent="-285750" algn="l">
          <a:buClr>
            <a:schemeClr val="accent1"/>
          </a:buClr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 Slide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194310" indent="-194310" algn="l">
          <a:spcAft>
            <a:spcPts val="1200"/>
          </a:spcAft>
          <a:buClr>
            <a:schemeClr val="accent1"/>
          </a:buClr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Unique Content Layout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marL="285750" indent="-285750" algn="l">
          <a:buClr>
            <a:schemeClr val="accent1"/>
          </a:buClr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Unique Content Layout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marL="285750" indent="-285750" algn="l">
          <a:buClr>
            <a:schemeClr val="accent1"/>
          </a:buClr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Content Slides">
  <a:themeElements>
    <a:clrScheme name="Veritas PPT Theme">
      <a:dk1>
        <a:srgbClr val="182C34"/>
      </a:dk1>
      <a:lt1>
        <a:srgbClr val="FFFFFF"/>
      </a:lt1>
      <a:dk2>
        <a:srgbClr val="415563"/>
      </a:dk2>
      <a:lt2>
        <a:srgbClr val="F3F5F8"/>
      </a:lt2>
      <a:accent1>
        <a:srgbClr val="AB2328"/>
      </a:accent1>
      <a:accent2>
        <a:srgbClr val="D31D24"/>
      </a:accent2>
      <a:accent3>
        <a:srgbClr val="FC1255"/>
      </a:accent3>
      <a:accent4>
        <a:srgbClr val="B537ED"/>
      </a:accent4>
      <a:accent5>
        <a:srgbClr val="0057B8"/>
      </a:accent5>
      <a:accent6>
        <a:srgbClr val="000000"/>
      </a:accent6>
      <a:hlink>
        <a:srgbClr val="0057B8"/>
      </a:hlink>
      <a:folHlink>
        <a:srgbClr val="B537ED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1"/>
        </a:solidFill>
        <a:ln w="25400" cap="flat" cmpd="sng" algn="ctr">
          <a:noFill/>
          <a:prstDash val="solid"/>
          <a:miter lim="800000"/>
          <a:headEnd type="none" w="med" len="med"/>
          <a:tailEnd type="none" w="med" len="med"/>
        </a:ln>
        <a:effectLst>
          <a:outerShdw blurRad="317500" dist="63500" dir="5400000" algn="ctr" rotWithShape="0">
            <a:schemeClr val="tx1">
              <a:alpha val="20000"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90000"/>
          </a:lnSpc>
          <a:defRPr sz="18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txDef>
      <a:spPr>
        <a:noFill/>
        <a:ln>
          <a:noFill/>
        </a:ln>
      </a:spPr>
      <a:bodyPr wrap="square" lIns="0" tIns="0" rIns="0" bIns="0" rtlCol="0">
        <a:noAutofit/>
      </a:bodyPr>
      <a:lstStyle>
        <a:defPPr marL="194310" indent="-194310" algn="l">
          <a:spcAft>
            <a:spcPts val="1200"/>
          </a:spcAft>
          <a:buClr>
            <a:schemeClr val="accent1"/>
          </a:buClr>
          <a:buFont typeface="Arial" panose="020B0604020202020204" pitchFamily="34" charset="0"/>
          <a:buChar char="•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1262</Words>
  <Application>Microsoft Office PowerPoint</Application>
  <PresentationFormat>Widescreen</PresentationFormat>
  <Paragraphs>356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Nunito</vt:lpstr>
      <vt:lpstr>Polaris Book</vt:lpstr>
      <vt:lpstr>Wingdings</vt:lpstr>
      <vt:lpstr>Titles and Section Dividers</vt:lpstr>
      <vt:lpstr>Content Slides</vt:lpstr>
      <vt:lpstr>Custom Design</vt:lpstr>
      <vt:lpstr>Unique Content Layouts</vt:lpstr>
      <vt:lpstr>1_Content Slides</vt:lpstr>
      <vt:lpstr>2_Unique Content Layouts</vt:lpstr>
      <vt:lpstr>3_Unique Content Layouts</vt:lpstr>
      <vt:lpstr>2_Content Slides</vt:lpstr>
      <vt:lpstr>Design Patterns  Apurva Khopkar</vt:lpstr>
      <vt:lpstr>What are Design Patterns?</vt:lpstr>
      <vt:lpstr>Purpose of Design Patterns</vt:lpstr>
      <vt:lpstr>Types of Design Patterns</vt:lpstr>
      <vt:lpstr>Types of Design Patterns</vt:lpstr>
      <vt:lpstr>Singleton design pattern</vt:lpstr>
      <vt:lpstr>Factory design pattern</vt:lpstr>
      <vt:lpstr>Factory design pattern… continued</vt:lpstr>
      <vt:lpstr>Abstract Factory design pattern</vt:lpstr>
      <vt:lpstr>Abstract Factory design pattern… continued</vt:lpstr>
      <vt:lpstr>Prototype design pattern</vt:lpstr>
      <vt:lpstr>Builder design pattern</vt:lpstr>
      <vt:lpstr>Builder design pattern… continued</vt:lpstr>
      <vt:lpstr>Adapter design pattern</vt:lpstr>
      <vt:lpstr>Composite design pattern</vt:lpstr>
      <vt:lpstr>Facade design pattern</vt:lpstr>
      <vt:lpstr>Facade design pattern… continued</vt:lpstr>
      <vt:lpstr>Decorator design pattern</vt:lpstr>
      <vt:lpstr>Proxy design pattern</vt:lpstr>
      <vt:lpstr>Observer design pattern</vt:lpstr>
      <vt:lpstr>Observer design pattern…</vt:lpstr>
      <vt:lpstr>Observer design pattern.. continued</vt:lpstr>
      <vt:lpstr>Chain of Responsibility design pattern</vt:lpstr>
      <vt:lpstr>Strategy design pattern</vt:lpstr>
      <vt:lpstr>Mediator design pattern</vt:lpstr>
      <vt:lpstr>Mediator design pattern… continued</vt:lpstr>
      <vt:lpstr>How to study design patterns?</vt:lpstr>
    </vt:vector>
  </TitlesOfParts>
  <Company>Veritas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NetBackup102_Kubernetes_QuickStart_Install</dc:title>
  <dc:creator>Kubernetes Engg Team</dc:creator>
  <cp:lastModifiedBy>Apurva Khopkar</cp:lastModifiedBy>
  <cp:revision>52</cp:revision>
  <cp:lastPrinted>2023-08-09T06:49:00Z</cp:lastPrinted>
  <dcterms:created xsi:type="dcterms:W3CDTF">2021-08-16T23:33:00Z</dcterms:created>
  <dcterms:modified xsi:type="dcterms:W3CDTF">2024-11-11T19:55:15Z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9516E6A3825D432AA88139B39F7A2203_12</vt:lpwstr>
  </property>
  <property fmtid="{D5CDD505-2E9C-101B-9397-08002B2CF9AE}" pid="3" name="KSOProductBuildVer">
    <vt:lpwstr>1033-12.2.0.13359</vt:lpwstr>
  </property>
</Properties>
</file>